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7"/>
  </p:notesMasterIdLst>
  <p:sldIdLst>
    <p:sldId id="256" r:id="rId3"/>
    <p:sldId id="264" r:id="rId4"/>
    <p:sldId id="481" r:id="rId5"/>
    <p:sldId id="458" r:id="rId6"/>
    <p:sldId id="482" r:id="rId7"/>
    <p:sldId id="478" r:id="rId8"/>
    <p:sldId id="488" r:id="rId9"/>
    <p:sldId id="490" r:id="rId10"/>
    <p:sldId id="494" r:id="rId11"/>
    <p:sldId id="491" r:id="rId12"/>
    <p:sldId id="492" r:id="rId13"/>
    <p:sldId id="493" r:id="rId14"/>
    <p:sldId id="480" r:id="rId15"/>
    <p:sldId id="497" r:id="rId16"/>
    <p:sldId id="265" r:id="rId17"/>
    <p:sldId id="483" r:id="rId18"/>
    <p:sldId id="498" r:id="rId19"/>
    <p:sldId id="495" r:id="rId20"/>
    <p:sldId id="496" r:id="rId21"/>
    <p:sldId id="257" r:id="rId22"/>
    <p:sldId id="258" r:id="rId23"/>
    <p:sldId id="266" r:id="rId24"/>
    <p:sldId id="271" r:id="rId25"/>
    <p:sldId id="267"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B4C7E7"/>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D1065B-3F5F-487A-8CF1-491D419234B4}" v="19" dt="2019-06-10T15:21:10.3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52" autoAdjust="0"/>
    <p:restoredTop sz="94770" autoAdjust="0"/>
  </p:normalViewPr>
  <p:slideViewPr>
    <p:cSldViewPr snapToGrid="0">
      <p:cViewPr varScale="1">
        <p:scale>
          <a:sx n="82" d="100"/>
          <a:sy n="82"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usberger, Felix" userId="77fedd31-404f-4285-9bc1-2baf000a3915" providerId="ADAL" clId="{2DB73087-1547-4B18-9357-417E86483911}"/>
  </pc:docChgLst>
  <pc:docChgLst>
    <pc:chgData name="Hausberger, Felix" userId="77fedd31-404f-4285-9bc1-2baf000a3915" providerId="ADAL" clId="{A62B1E1C-1270-4E9A-902B-2BEF50EF825E}"/>
  </pc:docChgLst>
  <pc:docChgLst>
    <pc:chgData name="Hausberger, Felix" userId="77fedd31-404f-4285-9bc1-2baf000a3915" providerId="ADAL" clId="{B0D1065B-3F5F-487A-8CF1-491D419234B4}"/>
    <pc:docChg chg="modSld">
      <pc:chgData name="Hausberger, Felix" userId="77fedd31-404f-4285-9bc1-2baf000a3915" providerId="ADAL" clId="{B0D1065B-3F5F-487A-8CF1-491D419234B4}" dt="2019-06-10T15:21:10.347" v="18" actId="20577"/>
      <pc:docMkLst>
        <pc:docMk/>
      </pc:docMkLst>
      <pc:sldChg chg="modSp">
        <pc:chgData name="Hausberger, Felix" userId="77fedd31-404f-4285-9bc1-2baf000a3915" providerId="ADAL" clId="{B0D1065B-3F5F-487A-8CF1-491D419234B4}" dt="2019-06-10T15:21:10.347" v="18" actId="20577"/>
        <pc:sldMkLst>
          <pc:docMk/>
          <pc:sldMk cId="4154287917" sldId="256"/>
        </pc:sldMkLst>
        <pc:spChg chg="mod">
          <ac:chgData name="Hausberger, Felix" userId="77fedd31-404f-4285-9bc1-2baf000a3915" providerId="ADAL" clId="{B0D1065B-3F5F-487A-8CF1-491D419234B4}" dt="2019-06-10T15:20:38.858" v="6" actId="20577"/>
          <ac:spMkLst>
            <pc:docMk/>
            <pc:sldMk cId="4154287917" sldId="256"/>
            <ac:spMk id="8" creationId="{00000000-0000-0000-0000-000000000000}"/>
          </ac:spMkLst>
        </pc:spChg>
        <pc:spChg chg="mod">
          <ac:chgData name="Hausberger, Felix" userId="77fedd31-404f-4285-9bc1-2baf000a3915" providerId="ADAL" clId="{B0D1065B-3F5F-487A-8CF1-491D419234B4}" dt="2019-06-10T15:21:10.347" v="18" actId="20577"/>
          <ac:spMkLst>
            <pc:docMk/>
            <pc:sldMk cId="4154287917" sldId="256"/>
            <ac:spMk id="3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C0269-74AE-4B9D-99BB-96E15B86247F}" type="datetimeFigureOut">
              <a:rPr lang="de-DE" smtClean="0"/>
              <a:t>10.06.2019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E7C94-7002-4D21-8635-2E676DB40903}" type="slidenum">
              <a:rPr lang="de-DE" smtClean="0"/>
              <a:t>‹#›</a:t>
            </a:fld>
            <a:endParaRPr lang="de-DE"/>
          </a:p>
        </p:txBody>
      </p:sp>
    </p:spTree>
    <p:extLst>
      <p:ext uri="{BB962C8B-B14F-4D97-AF65-F5344CB8AC3E}">
        <p14:creationId xmlns:p14="http://schemas.microsoft.com/office/powerpoint/2010/main" val="4049221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7730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9</a:t>
            </a:fld>
            <a:endParaRPr lang="de-DE"/>
          </a:p>
        </p:txBody>
      </p:sp>
    </p:spTree>
    <p:extLst>
      <p:ext uri="{BB962C8B-B14F-4D97-AF65-F5344CB8AC3E}">
        <p14:creationId xmlns:p14="http://schemas.microsoft.com/office/powerpoint/2010/main" val="57849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a:t>
            </a:r>
          </a:p>
          <a:p>
            <a:pPr marL="171450" indent="-171450">
              <a:buFontTx/>
              <a:buChar char="-"/>
            </a:pPr>
            <a:endParaRPr lang="en-US" dirty="0"/>
          </a:p>
          <a:p>
            <a:pPr marL="171450" indent="-171450">
              <a:buFontTx/>
              <a:buChar char="-"/>
            </a:pPr>
            <a:endParaRPr lang="en-US" dirty="0"/>
          </a:p>
          <a:p>
            <a:pPr marL="0" indent="0">
              <a:buFontTx/>
              <a:buNone/>
            </a:pPr>
            <a:r>
              <a:rPr lang="en-US" dirty="0"/>
              <a:t>MVC Structure:</a:t>
            </a:r>
          </a:p>
          <a:p>
            <a:pPr marL="171450" indent="-171450">
              <a:buFontTx/>
              <a:buChar char="-"/>
            </a:pPr>
            <a:r>
              <a:rPr lang="en-US" dirty="0"/>
              <a:t>Model View Controller</a:t>
            </a:r>
          </a:p>
          <a:p>
            <a:pPr marL="171450" indent="-171450">
              <a:buFontTx/>
              <a:buChar char="-"/>
            </a:pPr>
            <a:r>
              <a:rPr lang="en-US" dirty="0" err="1"/>
              <a:t>Seperated</a:t>
            </a:r>
            <a:r>
              <a:rPr lang="en-US" dirty="0"/>
              <a:t> by Modules</a:t>
            </a:r>
          </a:p>
          <a:p>
            <a:pPr marL="171450" indent="-171450">
              <a:buFontTx/>
              <a:buChar char="-"/>
            </a:pPr>
            <a:endParaRPr lang="en-US" dirty="0"/>
          </a:p>
          <a:p>
            <a:pPr marL="0" indent="0">
              <a:buFontTx/>
              <a:buNone/>
            </a:pPr>
            <a:r>
              <a:rPr lang="en-US" dirty="0"/>
              <a:t>Maven:</a:t>
            </a:r>
          </a:p>
          <a:p>
            <a:pPr marL="171450" indent="-171450">
              <a:buFontTx/>
              <a:buChar char="-"/>
            </a:pPr>
            <a:r>
              <a:rPr lang="en-US" dirty="0" err="1"/>
              <a:t>Vorteil</a:t>
            </a:r>
            <a:r>
              <a:rPr lang="en-US" dirty="0"/>
              <a:t>: lifecycles</a:t>
            </a:r>
          </a:p>
          <a:p>
            <a:pPr marL="171450" indent="-171450">
              <a:buFontTx/>
              <a:buChar char="-"/>
            </a:pPr>
            <a:r>
              <a:rPr lang="en-US" dirty="0" err="1"/>
              <a:t>Prädestiniert</a:t>
            </a:r>
            <a:r>
              <a:rPr lang="en-US" dirty="0"/>
              <a:t> </a:t>
            </a:r>
            <a:r>
              <a:rPr lang="en-US" dirty="0" err="1"/>
              <a:t>für</a:t>
            </a:r>
            <a:r>
              <a:rPr lang="en-US" dirty="0"/>
              <a:t> Java (</a:t>
            </a:r>
            <a:r>
              <a:rPr lang="en-US" dirty="0" err="1"/>
              <a:t>Menge</a:t>
            </a:r>
            <a:r>
              <a:rPr lang="en-US" dirty="0"/>
              <a:t> an libraries)</a:t>
            </a:r>
          </a:p>
        </p:txBody>
      </p:sp>
      <p:sp>
        <p:nvSpPr>
          <p:cNvPr id="4" name="Slide Number Placeholder 3"/>
          <p:cNvSpPr>
            <a:spLocks noGrp="1"/>
          </p:cNvSpPr>
          <p:nvPr>
            <p:ph type="sldNum" sz="quarter" idx="10"/>
          </p:nvPr>
        </p:nvSpPr>
        <p:spPr/>
        <p:txBody>
          <a:bodyPr/>
          <a:lstStyle/>
          <a:p>
            <a:fld id="{311E7C94-7002-4D21-8635-2E676DB40903}" type="slidenum">
              <a:rPr lang="de-DE" smtClean="0"/>
              <a:t>10</a:t>
            </a:fld>
            <a:endParaRPr lang="de-DE"/>
          </a:p>
        </p:txBody>
      </p:sp>
    </p:spTree>
    <p:extLst>
      <p:ext uri="{BB962C8B-B14F-4D97-AF65-F5344CB8AC3E}">
        <p14:creationId xmlns:p14="http://schemas.microsoft.com/office/powerpoint/2010/main" val="241832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 Tomcat server</a:t>
            </a:r>
          </a:p>
        </p:txBody>
      </p:sp>
      <p:sp>
        <p:nvSpPr>
          <p:cNvPr id="4" name="Slide Number Placeholder 3"/>
          <p:cNvSpPr>
            <a:spLocks noGrp="1"/>
          </p:cNvSpPr>
          <p:nvPr>
            <p:ph type="sldNum" sz="quarter" idx="10"/>
          </p:nvPr>
        </p:nvSpPr>
        <p:spPr/>
        <p:txBody>
          <a:bodyPr/>
          <a:lstStyle/>
          <a:p>
            <a:fld id="{311E7C94-7002-4D21-8635-2E676DB40903}" type="slidenum">
              <a:rPr lang="de-DE" smtClean="0"/>
              <a:t>11</a:t>
            </a:fld>
            <a:endParaRPr lang="de-DE"/>
          </a:p>
        </p:txBody>
      </p:sp>
    </p:spTree>
    <p:extLst>
      <p:ext uri="{BB962C8B-B14F-4D97-AF65-F5344CB8AC3E}">
        <p14:creationId xmlns:p14="http://schemas.microsoft.com/office/powerpoint/2010/main" val="2919270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 Tomcat server</a:t>
            </a:r>
          </a:p>
        </p:txBody>
      </p:sp>
      <p:sp>
        <p:nvSpPr>
          <p:cNvPr id="4" name="Slide Number Placeholder 3"/>
          <p:cNvSpPr>
            <a:spLocks noGrp="1"/>
          </p:cNvSpPr>
          <p:nvPr>
            <p:ph type="sldNum" sz="quarter" idx="10"/>
          </p:nvPr>
        </p:nvSpPr>
        <p:spPr/>
        <p:txBody>
          <a:bodyPr/>
          <a:lstStyle/>
          <a:p>
            <a:fld id="{311E7C94-7002-4D21-8635-2E676DB40903}" type="slidenum">
              <a:rPr lang="de-DE" smtClean="0"/>
              <a:t>12</a:t>
            </a:fld>
            <a:endParaRPr lang="de-DE"/>
          </a:p>
        </p:txBody>
      </p:sp>
    </p:spTree>
    <p:extLst>
      <p:ext uri="{BB962C8B-B14F-4D97-AF65-F5344CB8AC3E}">
        <p14:creationId xmlns:p14="http://schemas.microsoft.com/office/powerpoint/2010/main" val="110836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13</a:t>
            </a:fld>
            <a:endParaRPr lang="de-DE"/>
          </a:p>
        </p:txBody>
      </p:sp>
    </p:spTree>
    <p:extLst>
      <p:ext uri="{BB962C8B-B14F-4D97-AF65-F5344CB8AC3E}">
        <p14:creationId xmlns:p14="http://schemas.microsoft.com/office/powerpoint/2010/main" val="521799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B998-22DD-4574-B076-DCC34D4C5B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B38BE2D-7EE1-4DC5-9CC2-888C41749B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2C9823C7-9905-4D67-8F0C-81740961F9E9}"/>
              </a:ext>
            </a:extLst>
          </p:cNvPr>
          <p:cNvSpPr>
            <a:spLocks noGrp="1"/>
          </p:cNvSpPr>
          <p:nvPr>
            <p:ph type="dt" sz="half" idx="10"/>
          </p:nvPr>
        </p:nvSpPr>
        <p:spPr/>
        <p:txBody>
          <a:bodyPr/>
          <a:lstStyle/>
          <a:p>
            <a:fld id="{40C8A35E-2F24-4C46-9CF7-229947821AA1}" type="datetimeFigureOut">
              <a:rPr lang="de-DE" smtClean="0"/>
              <a:t>10.06.2019</a:t>
            </a:fld>
            <a:endParaRPr lang="de-DE"/>
          </a:p>
        </p:txBody>
      </p:sp>
      <p:sp>
        <p:nvSpPr>
          <p:cNvPr id="5" name="Footer Placeholder 4">
            <a:extLst>
              <a:ext uri="{FF2B5EF4-FFF2-40B4-BE49-F238E27FC236}">
                <a16:creationId xmlns:a16="http://schemas.microsoft.com/office/drawing/2014/main" id="{467A556E-BF9C-4811-8884-873AE1417C4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F58FEF9-16C3-48D7-A3A8-848640F7F1F5}"/>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384875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E21F-FEDB-4AAF-8D6F-CE58673482D2}"/>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1C25F854-1CF4-4247-81A6-B29A7721B30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620BFE6-328E-4F36-8506-EC5FC18BB4BA}"/>
              </a:ext>
            </a:extLst>
          </p:cNvPr>
          <p:cNvSpPr>
            <a:spLocks noGrp="1"/>
          </p:cNvSpPr>
          <p:nvPr>
            <p:ph type="dt" sz="half" idx="10"/>
          </p:nvPr>
        </p:nvSpPr>
        <p:spPr/>
        <p:txBody>
          <a:bodyPr/>
          <a:lstStyle/>
          <a:p>
            <a:fld id="{40C8A35E-2F24-4C46-9CF7-229947821AA1}" type="datetimeFigureOut">
              <a:rPr lang="de-DE" smtClean="0"/>
              <a:t>10.06.2019</a:t>
            </a:fld>
            <a:endParaRPr lang="de-DE"/>
          </a:p>
        </p:txBody>
      </p:sp>
      <p:sp>
        <p:nvSpPr>
          <p:cNvPr id="5" name="Footer Placeholder 4">
            <a:extLst>
              <a:ext uri="{FF2B5EF4-FFF2-40B4-BE49-F238E27FC236}">
                <a16:creationId xmlns:a16="http://schemas.microsoft.com/office/drawing/2014/main" id="{E764050A-4E8E-4A03-BCBA-40DE9D89380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838731E-16B2-4162-88BD-54A9F4BA96F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645924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E9BD7-6B37-4F5E-ABF9-19EBCC18A1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D9ACE5BC-BC21-46A4-BB45-BAF5C09D6E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DBE5EC4-DC66-4B57-9A6A-C82B23B70856}"/>
              </a:ext>
            </a:extLst>
          </p:cNvPr>
          <p:cNvSpPr>
            <a:spLocks noGrp="1"/>
          </p:cNvSpPr>
          <p:nvPr>
            <p:ph type="dt" sz="half" idx="10"/>
          </p:nvPr>
        </p:nvSpPr>
        <p:spPr/>
        <p:txBody>
          <a:bodyPr/>
          <a:lstStyle/>
          <a:p>
            <a:fld id="{40C8A35E-2F24-4C46-9CF7-229947821AA1}" type="datetimeFigureOut">
              <a:rPr lang="de-DE" smtClean="0"/>
              <a:t>10.06.2019</a:t>
            </a:fld>
            <a:endParaRPr lang="de-DE"/>
          </a:p>
        </p:txBody>
      </p:sp>
      <p:sp>
        <p:nvSpPr>
          <p:cNvPr id="5" name="Footer Placeholder 4">
            <a:extLst>
              <a:ext uri="{FF2B5EF4-FFF2-40B4-BE49-F238E27FC236}">
                <a16:creationId xmlns:a16="http://schemas.microsoft.com/office/drawing/2014/main" id="{F649282C-720D-4E98-8439-1BAC9A09D29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3CD9050-11FA-4F2D-A69E-FBA520A65A22}"/>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029576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7925" y="5130490"/>
            <a:ext cx="10896336"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5887"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68785" y="0"/>
            <a:ext cx="3023215"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1794135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81">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7925" y="5130490"/>
            <a:ext cx="10897962"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7925" y="4024430"/>
            <a:ext cx="108979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2000"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2586632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7733" y="6217668"/>
            <a:ext cx="1963125" cy="360000"/>
          </a:xfrm>
          <a:prstGeom prst="rect">
            <a:avLst/>
          </a:prstGeom>
        </p:spPr>
      </p:pic>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26" y="4268504"/>
            <a:ext cx="8592933"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7925" y="2706317"/>
            <a:ext cx="85945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grpSp>
        <p:nvGrpSpPr>
          <p:cNvPr id="2" name="Hero Motion Band"/>
          <p:cNvGrpSpPr/>
          <p:nvPr userDrawn="1"/>
        </p:nvGrpSpPr>
        <p:grpSpPr>
          <a:xfrm>
            <a:off x="9168785" y="0"/>
            <a:ext cx="3023215"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53075260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guide id="7" orient="horz" pos="41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7" name="Pictogram Placeholder"/>
          <p:cNvSpPr>
            <a:spLocks noGrp="1"/>
          </p:cNvSpPr>
          <p:nvPr>
            <p:ph type="pic" sz="quarter" idx="16"/>
          </p:nvPr>
        </p:nvSpPr>
        <p:spPr>
          <a:xfrm>
            <a:off x="6953044" y="963000"/>
            <a:ext cx="4930716" cy="4932000"/>
          </a:xfrm>
        </p:spPr>
        <p:txBody>
          <a:bodyPr/>
          <a:lstStyle/>
          <a:p>
            <a:r>
              <a:rPr lang="en-US"/>
              <a:t>Click icon to add picture</a:t>
            </a:r>
            <a:endParaRPr lang="de-DE" dirty="0"/>
          </a:p>
        </p:txBody>
      </p:sp>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26" y="4268504"/>
            <a:ext cx="6371771"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7926" y="2706317"/>
            <a:ext cx="6370341"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58997834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11491914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31448962"/>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943151811"/>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75477944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2B0D-9479-4A1B-880E-179258AAD4D2}"/>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CABE22DF-29BB-4069-8E84-AA8FDAE350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5EABF08-3A6D-4CCC-B4A7-68ABA2462E13}"/>
              </a:ext>
            </a:extLst>
          </p:cNvPr>
          <p:cNvSpPr>
            <a:spLocks noGrp="1"/>
          </p:cNvSpPr>
          <p:nvPr>
            <p:ph type="dt" sz="half" idx="10"/>
          </p:nvPr>
        </p:nvSpPr>
        <p:spPr/>
        <p:txBody>
          <a:bodyPr/>
          <a:lstStyle/>
          <a:p>
            <a:fld id="{40C8A35E-2F24-4C46-9CF7-229947821AA1}" type="datetimeFigureOut">
              <a:rPr lang="de-DE" smtClean="0"/>
              <a:t>10.06.2019</a:t>
            </a:fld>
            <a:endParaRPr lang="de-DE"/>
          </a:p>
        </p:txBody>
      </p:sp>
      <p:sp>
        <p:nvSpPr>
          <p:cNvPr id="5" name="Footer Placeholder 4">
            <a:extLst>
              <a:ext uri="{FF2B5EF4-FFF2-40B4-BE49-F238E27FC236}">
                <a16:creationId xmlns:a16="http://schemas.microsoft.com/office/drawing/2014/main" id="{B7BA0C7A-63F6-44C5-AC91-5F819F560B4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71E9990-1B31-4006-B4FC-DFE7BDFC3119}"/>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3931225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9063936"/>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0584912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4115"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9849607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66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0820"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770000"/>
            <a:ext cx="5326613" cy="1566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435539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7116"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0493"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80322572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869" y="387822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386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2462"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2462"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6734"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6734"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49599"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4959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9488031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008975173"/>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38084905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252000"/>
            <a:ext cx="4066941"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3870" y="504000"/>
            <a:ext cx="709015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27729023"/>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6001" y="252000"/>
            <a:ext cx="6096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868" y="1620000"/>
            <a:ext cx="5110669"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3870" y="504000"/>
            <a:ext cx="5110669"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52295149"/>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C4B3-38E7-4678-9AEE-A061A2D53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4972E24B-6D70-4622-99C5-2C3E0648C2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52132C-3025-4658-A297-CA7ADD32135A}"/>
              </a:ext>
            </a:extLst>
          </p:cNvPr>
          <p:cNvSpPr>
            <a:spLocks noGrp="1"/>
          </p:cNvSpPr>
          <p:nvPr>
            <p:ph type="dt" sz="half" idx="10"/>
          </p:nvPr>
        </p:nvSpPr>
        <p:spPr/>
        <p:txBody>
          <a:bodyPr/>
          <a:lstStyle/>
          <a:p>
            <a:fld id="{40C8A35E-2F24-4C46-9CF7-229947821AA1}" type="datetimeFigureOut">
              <a:rPr lang="de-DE" smtClean="0"/>
              <a:t>10.06.2019</a:t>
            </a:fld>
            <a:endParaRPr lang="de-DE"/>
          </a:p>
        </p:txBody>
      </p:sp>
      <p:sp>
        <p:nvSpPr>
          <p:cNvPr id="5" name="Footer Placeholder 4">
            <a:extLst>
              <a:ext uri="{FF2B5EF4-FFF2-40B4-BE49-F238E27FC236}">
                <a16:creationId xmlns:a16="http://schemas.microsoft.com/office/drawing/2014/main" id="{4AC0F98E-6291-4A77-B25E-3B6B85EE738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23A8A05-2C6F-42B6-9412-60B7121E5010}"/>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5632139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2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51124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2000" cy="6858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81695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620000"/>
            <a:ext cx="5326613" cy="4716000"/>
          </a:xfrm>
          <a:solidFill>
            <a:schemeClr val="tx2">
              <a:alpha val="70000"/>
            </a:schemeClr>
          </a:solid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32048322"/>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620000"/>
            <a:ext cx="11182288"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5723434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9641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8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3869" y="2905487"/>
            <a:ext cx="5592132"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3869" y="1467009"/>
            <a:ext cx="5592132" cy="923116"/>
          </a:xfrm>
        </p:spPr>
        <p:txBody>
          <a:bodyPr anchor="t" anchorCtr="0">
            <a:noAutofit/>
          </a:bodyPr>
          <a:lstStyle>
            <a:lvl1pPr>
              <a:defRPr sz="5498">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4667" y="5994000"/>
            <a:ext cx="1963125" cy="360000"/>
          </a:xfrm>
          <a:prstGeom prst="rect">
            <a:avLst/>
          </a:prstGeom>
        </p:spPr>
      </p:pic>
    </p:spTree>
    <p:extLst>
      <p:ext uri="{BB962C8B-B14F-4D97-AF65-F5344CB8AC3E}">
        <p14:creationId xmlns:p14="http://schemas.microsoft.com/office/powerpoint/2010/main" val="2008485695"/>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25" name="Copyright information English"/>
          <p:cNvSpPr txBox="1"/>
          <p:nvPr userDrawn="1"/>
        </p:nvSpPr>
        <p:spPr bwMode="black">
          <a:xfrm>
            <a:off x="503867" y="2645292"/>
            <a:ext cx="5870781"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26"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2" name="Plus Google com icon with link">
            <a:hlinkClick r:id="rId5"/>
          </p:cNvPr>
          <p:cNvPicPr>
            <a:picLocks noChangeAspect="1"/>
          </p:cNvPicPr>
          <p:nvPr userDrawn="1"/>
        </p:nvPicPr>
        <p:blipFill>
          <a:blip r:embed="rId6"/>
          <a:stretch>
            <a:fillRect/>
          </a:stretch>
        </p:blipFill>
        <p:spPr>
          <a:xfrm>
            <a:off x="2845489" y="1749063"/>
            <a:ext cx="363505" cy="363600"/>
          </a:xfrm>
          <a:prstGeom prst="rect">
            <a:avLst/>
          </a:prstGeom>
        </p:spPr>
      </p:pic>
      <p:pic>
        <p:nvPicPr>
          <p:cNvPr id="13" name="Linkedin icon with link">
            <a:hlinkClick r:id="rId7"/>
          </p:cNvPr>
          <p:cNvPicPr>
            <a:picLocks noChangeAspect="1"/>
          </p:cNvPicPr>
          <p:nvPr userDrawn="1"/>
        </p:nvPicPr>
        <p:blipFill>
          <a:blip r:embed="rId8"/>
          <a:stretch>
            <a:fillRect/>
          </a:stretch>
        </p:blipFill>
        <p:spPr>
          <a:xfrm>
            <a:off x="2256900" y="1749960"/>
            <a:ext cx="361715" cy="361809"/>
          </a:xfrm>
          <a:prstGeom prst="rect">
            <a:avLst/>
          </a:prstGeom>
        </p:spPr>
      </p:pic>
      <p:pic>
        <p:nvPicPr>
          <p:cNvPr id="14" name="YouTube icon with link">
            <a:hlinkClick r:id="rId9"/>
          </p:cNvPr>
          <p:cNvPicPr>
            <a:picLocks noChangeAspect="1"/>
          </p:cNvPicPr>
          <p:nvPr userDrawn="1"/>
        </p:nvPicPr>
        <p:blipFill>
          <a:blip r:embed="rId10"/>
          <a:stretch>
            <a:fillRect/>
          </a:stretch>
        </p:blipFill>
        <p:spPr>
          <a:xfrm>
            <a:off x="1666517" y="1749063"/>
            <a:ext cx="363505" cy="363600"/>
          </a:xfrm>
          <a:prstGeom prst="rect">
            <a:avLst/>
          </a:prstGeom>
        </p:spPr>
      </p:pic>
      <p:pic>
        <p:nvPicPr>
          <p:cNvPr id="15" name="Twitter icon with link">
            <a:hlinkClick r:id="rId11" tooltip="https://twitter.com/sap"/>
          </p:cNvPr>
          <p:cNvPicPr>
            <a:picLocks noChangeAspect="1"/>
          </p:cNvPicPr>
          <p:nvPr userDrawn="1"/>
        </p:nvPicPr>
        <p:blipFill>
          <a:blip r:embed="rId12"/>
          <a:stretch>
            <a:fillRect/>
          </a:stretch>
        </p:blipFill>
        <p:spPr>
          <a:xfrm>
            <a:off x="1077926" y="1749960"/>
            <a:ext cx="361715" cy="361809"/>
          </a:xfrm>
          <a:prstGeom prst="rect">
            <a:avLst/>
          </a:prstGeom>
        </p:spPr>
      </p:pic>
      <p:pic>
        <p:nvPicPr>
          <p:cNvPr id="17" name="Facebook icon with link">
            <a:hlinkClick r:id="rId13"/>
          </p:cNvPr>
          <p:cNvPicPr>
            <a:picLocks noChangeAspect="1"/>
          </p:cNvPicPr>
          <p:nvPr userDrawn="1"/>
        </p:nvPicPr>
        <p:blipFill>
          <a:blip r:embed="rId14"/>
          <a:stretch>
            <a:fillRect/>
          </a:stretch>
        </p:blipFill>
        <p:spPr>
          <a:xfrm>
            <a:off x="487543" y="1749063"/>
            <a:ext cx="363505" cy="363600"/>
          </a:xfrm>
          <a:prstGeom prst="rect">
            <a:avLst/>
          </a:prstGeom>
        </p:spPr>
      </p:pic>
      <p:sp>
        <p:nvSpPr>
          <p:cNvPr id="32" name="Follow all of SAP"/>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14230396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26" name="Copyright information-German"/>
          <p:cNvSpPr txBox="1"/>
          <p:nvPr userDrawn="1"/>
        </p:nvSpPr>
        <p:spPr bwMode="black">
          <a:xfrm>
            <a:off x="503867" y="2645292"/>
            <a:ext cx="6075226"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27"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1" name="Plus Google com icon with link">
            <a:hlinkClick r:id="rId5"/>
          </p:cNvPr>
          <p:cNvPicPr>
            <a:picLocks noChangeAspect="1"/>
          </p:cNvPicPr>
          <p:nvPr userDrawn="1"/>
        </p:nvPicPr>
        <p:blipFill>
          <a:blip r:embed="rId6"/>
          <a:stretch>
            <a:fillRect/>
          </a:stretch>
        </p:blipFill>
        <p:spPr>
          <a:xfrm>
            <a:off x="2845489" y="1749063"/>
            <a:ext cx="363505" cy="363600"/>
          </a:xfrm>
          <a:prstGeom prst="rect">
            <a:avLst/>
          </a:prstGeom>
        </p:spPr>
      </p:pic>
      <p:pic>
        <p:nvPicPr>
          <p:cNvPr id="12" name="Linkedin icon with link">
            <a:hlinkClick r:id="rId7"/>
          </p:cNvPr>
          <p:cNvPicPr>
            <a:picLocks noChangeAspect="1"/>
          </p:cNvPicPr>
          <p:nvPr userDrawn="1"/>
        </p:nvPicPr>
        <p:blipFill>
          <a:blip r:embed="rId8"/>
          <a:stretch>
            <a:fillRect/>
          </a:stretch>
        </p:blipFill>
        <p:spPr>
          <a:xfrm>
            <a:off x="2256900" y="1749960"/>
            <a:ext cx="361715" cy="361809"/>
          </a:xfrm>
          <a:prstGeom prst="rect">
            <a:avLst/>
          </a:prstGeom>
        </p:spPr>
      </p:pic>
      <p:pic>
        <p:nvPicPr>
          <p:cNvPr id="13" name="YouTube icon with link">
            <a:hlinkClick r:id="rId9"/>
          </p:cNvPr>
          <p:cNvPicPr>
            <a:picLocks noChangeAspect="1"/>
          </p:cNvPicPr>
          <p:nvPr userDrawn="1"/>
        </p:nvPicPr>
        <p:blipFill>
          <a:blip r:embed="rId10"/>
          <a:stretch>
            <a:fillRect/>
          </a:stretch>
        </p:blipFill>
        <p:spPr>
          <a:xfrm>
            <a:off x="1666517" y="1749063"/>
            <a:ext cx="363505" cy="363600"/>
          </a:xfrm>
          <a:prstGeom prst="rect">
            <a:avLst/>
          </a:prstGeom>
        </p:spPr>
      </p:pic>
      <p:pic>
        <p:nvPicPr>
          <p:cNvPr id="14" name="Twitter icon with link">
            <a:hlinkClick r:id="rId11" tooltip="https://twitter.com/sap"/>
          </p:cNvPr>
          <p:cNvPicPr>
            <a:picLocks noChangeAspect="1"/>
          </p:cNvPicPr>
          <p:nvPr userDrawn="1"/>
        </p:nvPicPr>
        <p:blipFill>
          <a:blip r:embed="rId12"/>
          <a:stretch>
            <a:fillRect/>
          </a:stretch>
        </p:blipFill>
        <p:spPr>
          <a:xfrm>
            <a:off x="1077926" y="1749960"/>
            <a:ext cx="361715" cy="361809"/>
          </a:xfrm>
          <a:prstGeom prst="rect">
            <a:avLst/>
          </a:prstGeom>
        </p:spPr>
      </p:pic>
      <p:pic>
        <p:nvPicPr>
          <p:cNvPr id="15" name="Facebook icon with link">
            <a:hlinkClick r:id="rId13"/>
          </p:cNvPr>
          <p:cNvPicPr>
            <a:picLocks noChangeAspect="1"/>
          </p:cNvPicPr>
          <p:nvPr userDrawn="1"/>
        </p:nvPicPr>
        <p:blipFill>
          <a:blip r:embed="rId14"/>
          <a:stretch>
            <a:fillRect/>
          </a:stretch>
        </p:blipFill>
        <p:spPr>
          <a:xfrm>
            <a:off x="487543" y="1749063"/>
            <a:ext cx="363505" cy="363600"/>
          </a:xfrm>
          <a:prstGeom prst="rect">
            <a:avLst/>
          </a:prstGeom>
        </p:spPr>
      </p:pic>
      <p:sp>
        <p:nvSpPr>
          <p:cNvPr id="33" name="SAP folgen auf"/>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41648379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ext with Image 1/3 right">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0"/>
            <a:ext cx="4066941" cy="6858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3870" y="504000"/>
            <a:ext cx="709015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450842266"/>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4FC2-B075-4D94-9DF1-9282748F2787}"/>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8E07F84D-A38C-43F3-81BC-D8E8856C77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BDE68FB6-3021-4324-B61A-FBE6DDDD63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7CD41E27-9268-4FD4-9C03-B8BCA9F763BD}"/>
              </a:ext>
            </a:extLst>
          </p:cNvPr>
          <p:cNvSpPr>
            <a:spLocks noGrp="1"/>
          </p:cNvSpPr>
          <p:nvPr>
            <p:ph type="dt" sz="half" idx="10"/>
          </p:nvPr>
        </p:nvSpPr>
        <p:spPr/>
        <p:txBody>
          <a:bodyPr/>
          <a:lstStyle/>
          <a:p>
            <a:fld id="{40C8A35E-2F24-4C46-9CF7-229947821AA1}" type="datetimeFigureOut">
              <a:rPr lang="de-DE" smtClean="0"/>
              <a:t>10.06.2019</a:t>
            </a:fld>
            <a:endParaRPr lang="de-DE"/>
          </a:p>
        </p:txBody>
      </p:sp>
      <p:sp>
        <p:nvSpPr>
          <p:cNvPr id="6" name="Footer Placeholder 5">
            <a:extLst>
              <a:ext uri="{FF2B5EF4-FFF2-40B4-BE49-F238E27FC236}">
                <a16:creationId xmlns:a16="http://schemas.microsoft.com/office/drawing/2014/main" id="{27D1545F-FD9E-4F83-973B-86666E3A7DD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06815E94-4A55-449E-AD10-ED9D5309858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771823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74E0-71DE-4A24-9C1E-3907284D66EA}"/>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1A5585B-1B22-4284-84CC-893397A81C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9CBE41-01E9-4A1D-B1BF-584528B53FA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11DDAA18-C0B9-48BF-88CD-05AB25D39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A54E4A-D8D2-46B4-8F68-F8ECBABFD0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ACC8D597-025D-41CE-B919-D6FEFF3FE30D}"/>
              </a:ext>
            </a:extLst>
          </p:cNvPr>
          <p:cNvSpPr>
            <a:spLocks noGrp="1"/>
          </p:cNvSpPr>
          <p:nvPr>
            <p:ph type="dt" sz="half" idx="10"/>
          </p:nvPr>
        </p:nvSpPr>
        <p:spPr/>
        <p:txBody>
          <a:bodyPr/>
          <a:lstStyle/>
          <a:p>
            <a:fld id="{40C8A35E-2F24-4C46-9CF7-229947821AA1}" type="datetimeFigureOut">
              <a:rPr lang="de-DE" smtClean="0"/>
              <a:t>10.06.2019</a:t>
            </a:fld>
            <a:endParaRPr lang="de-DE"/>
          </a:p>
        </p:txBody>
      </p:sp>
      <p:sp>
        <p:nvSpPr>
          <p:cNvPr id="8" name="Footer Placeholder 7">
            <a:extLst>
              <a:ext uri="{FF2B5EF4-FFF2-40B4-BE49-F238E27FC236}">
                <a16:creationId xmlns:a16="http://schemas.microsoft.com/office/drawing/2014/main" id="{1C0A9B89-D5F9-4818-B876-8F1666024E88}"/>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2A9DA722-9F75-43C1-903F-DD41E6209C6B}"/>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67853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3530-97CA-4A6B-A029-CD0C5472ADB3}"/>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725C410C-BD84-4ED4-89B1-7280B199838F}"/>
              </a:ext>
            </a:extLst>
          </p:cNvPr>
          <p:cNvSpPr>
            <a:spLocks noGrp="1"/>
          </p:cNvSpPr>
          <p:nvPr>
            <p:ph type="dt" sz="half" idx="10"/>
          </p:nvPr>
        </p:nvSpPr>
        <p:spPr/>
        <p:txBody>
          <a:bodyPr/>
          <a:lstStyle/>
          <a:p>
            <a:fld id="{40C8A35E-2F24-4C46-9CF7-229947821AA1}" type="datetimeFigureOut">
              <a:rPr lang="de-DE" smtClean="0"/>
              <a:t>10.06.2019</a:t>
            </a:fld>
            <a:endParaRPr lang="de-DE"/>
          </a:p>
        </p:txBody>
      </p:sp>
      <p:sp>
        <p:nvSpPr>
          <p:cNvPr id="4" name="Footer Placeholder 3">
            <a:extLst>
              <a:ext uri="{FF2B5EF4-FFF2-40B4-BE49-F238E27FC236}">
                <a16:creationId xmlns:a16="http://schemas.microsoft.com/office/drawing/2014/main" id="{FC1DDA6F-B425-41A0-8A02-A763D6490564}"/>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2571949C-A7D2-4DF6-92DE-459E8E3CF5A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35731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C1592-0CCF-4D1C-93DB-95537CFF6582}"/>
              </a:ext>
            </a:extLst>
          </p:cNvPr>
          <p:cNvSpPr>
            <a:spLocks noGrp="1"/>
          </p:cNvSpPr>
          <p:nvPr>
            <p:ph type="dt" sz="half" idx="10"/>
          </p:nvPr>
        </p:nvSpPr>
        <p:spPr/>
        <p:txBody>
          <a:bodyPr/>
          <a:lstStyle/>
          <a:p>
            <a:fld id="{40C8A35E-2F24-4C46-9CF7-229947821AA1}" type="datetimeFigureOut">
              <a:rPr lang="de-DE" smtClean="0"/>
              <a:t>10.06.2019</a:t>
            </a:fld>
            <a:endParaRPr lang="de-DE"/>
          </a:p>
        </p:txBody>
      </p:sp>
      <p:sp>
        <p:nvSpPr>
          <p:cNvPr id="3" name="Footer Placeholder 2">
            <a:extLst>
              <a:ext uri="{FF2B5EF4-FFF2-40B4-BE49-F238E27FC236}">
                <a16:creationId xmlns:a16="http://schemas.microsoft.com/office/drawing/2014/main" id="{6DE2557B-28E2-47CC-8547-412EB04C095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3473E7C-A317-4603-BE68-7FD9F94994F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85016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414C-F4E2-4CCF-9675-B2E011043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08C32847-61EE-4BC1-B860-E7718D6E5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30397C3A-14D8-454F-8675-1ADE11F26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C1B4C6-E1AD-4D1B-BC84-5C04564C4A45}"/>
              </a:ext>
            </a:extLst>
          </p:cNvPr>
          <p:cNvSpPr>
            <a:spLocks noGrp="1"/>
          </p:cNvSpPr>
          <p:nvPr>
            <p:ph type="dt" sz="half" idx="10"/>
          </p:nvPr>
        </p:nvSpPr>
        <p:spPr/>
        <p:txBody>
          <a:bodyPr/>
          <a:lstStyle/>
          <a:p>
            <a:fld id="{40C8A35E-2F24-4C46-9CF7-229947821AA1}" type="datetimeFigureOut">
              <a:rPr lang="de-DE" smtClean="0"/>
              <a:t>10.06.2019</a:t>
            </a:fld>
            <a:endParaRPr lang="de-DE"/>
          </a:p>
        </p:txBody>
      </p:sp>
      <p:sp>
        <p:nvSpPr>
          <p:cNvPr id="6" name="Footer Placeholder 5">
            <a:extLst>
              <a:ext uri="{FF2B5EF4-FFF2-40B4-BE49-F238E27FC236}">
                <a16:creationId xmlns:a16="http://schemas.microsoft.com/office/drawing/2014/main" id="{DFDAEEDE-8937-48D3-B83E-A3CC722AC375}"/>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8ED0B4B-AE20-4BAB-A97D-A93CD9F65D37}"/>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4144577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AE36-7347-43FF-828A-28762B011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50E87AE8-E0D3-4ECE-BF67-0776AB744B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B7E3577B-4AAC-4487-8EF3-1B45AF0197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7F65E4-EBB5-4482-B93E-084514DAF5A4}"/>
              </a:ext>
            </a:extLst>
          </p:cNvPr>
          <p:cNvSpPr>
            <a:spLocks noGrp="1"/>
          </p:cNvSpPr>
          <p:nvPr>
            <p:ph type="dt" sz="half" idx="10"/>
          </p:nvPr>
        </p:nvSpPr>
        <p:spPr/>
        <p:txBody>
          <a:bodyPr/>
          <a:lstStyle/>
          <a:p>
            <a:fld id="{40C8A35E-2F24-4C46-9CF7-229947821AA1}" type="datetimeFigureOut">
              <a:rPr lang="de-DE" smtClean="0"/>
              <a:t>10.06.2019</a:t>
            </a:fld>
            <a:endParaRPr lang="de-DE"/>
          </a:p>
        </p:txBody>
      </p:sp>
      <p:sp>
        <p:nvSpPr>
          <p:cNvPr id="6" name="Footer Placeholder 5">
            <a:extLst>
              <a:ext uri="{FF2B5EF4-FFF2-40B4-BE49-F238E27FC236}">
                <a16:creationId xmlns:a16="http://schemas.microsoft.com/office/drawing/2014/main" id="{75EEF208-E790-43E7-9F87-C496FD4C2F8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ADFA5D2-570A-4E14-A953-BC1427C72959}"/>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213516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5207F6-D3DF-4DAD-BBD1-CF93AE0A1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6FA3C456-FD42-45A8-8004-ECECE89A46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DBBDEBA-DBE1-4BDB-A444-EB58B0A5AA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C8A35E-2F24-4C46-9CF7-229947821AA1}" type="datetimeFigureOut">
              <a:rPr lang="de-DE" smtClean="0"/>
              <a:t>10.06.2019</a:t>
            </a:fld>
            <a:endParaRPr lang="de-DE"/>
          </a:p>
        </p:txBody>
      </p:sp>
      <p:sp>
        <p:nvSpPr>
          <p:cNvPr id="5" name="Footer Placeholder 4">
            <a:extLst>
              <a:ext uri="{FF2B5EF4-FFF2-40B4-BE49-F238E27FC236}">
                <a16:creationId xmlns:a16="http://schemas.microsoft.com/office/drawing/2014/main" id="{F02E21BC-2702-4B46-A416-B3335D0C3C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749C257B-D899-46AF-8DD3-22B511C22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836BC-0AC8-44A8-8429-E57F3D4DBB31}" type="slidenum">
              <a:rPr lang="de-DE" smtClean="0"/>
              <a:t>‹#›</a:t>
            </a:fld>
            <a:endParaRPr lang="de-DE"/>
          </a:p>
        </p:txBody>
      </p:sp>
    </p:spTree>
    <p:extLst>
      <p:ext uri="{BB962C8B-B14F-4D97-AF65-F5344CB8AC3E}">
        <p14:creationId xmlns:p14="http://schemas.microsoft.com/office/powerpoint/2010/main" val="60906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3870" y="1620000"/>
            <a:ext cx="11183564"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2000"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100779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dashup.de/" TargetMode="External"/><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hyperlink" Target="http://dashup.de/entry/logi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jenkins.raphael-muesseler.de/"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a:xfrm>
            <a:off x="287926" y="5130046"/>
            <a:ext cx="10896336" cy="430775"/>
          </a:xfrm>
        </p:spPr>
        <p:txBody>
          <a:bodyPr/>
          <a:lstStyle/>
          <a:p>
            <a:r>
              <a:rPr lang="en-US" dirty="0"/>
              <a:t>Team </a:t>
            </a:r>
            <a:r>
              <a:rPr lang="en-US" dirty="0" err="1"/>
              <a:t>dashup</a:t>
            </a:r>
            <a:r>
              <a:rPr lang="en-US" dirty="0"/>
              <a:t>, SAP</a:t>
            </a:r>
          </a:p>
          <a:p>
            <a:pPr lvl="0"/>
            <a:r>
              <a:rPr lang="en-US" dirty="0"/>
              <a:t>18. </a:t>
            </a:r>
            <a:r>
              <a:rPr lang="en-US"/>
              <a:t>June 2019</a:t>
            </a:r>
            <a:endParaRPr lang="en-US" dirty="0"/>
          </a:p>
        </p:txBody>
      </p:sp>
      <p:sp>
        <p:nvSpPr>
          <p:cNvPr id="8" name="Presentation Title"/>
          <p:cNvSpPr>
            <a:spLocks noGrp="1"/>
          </p:cNvSpPr>
          <p:nvPr>
            <p:ph type="title"/>
          </p:nvPr>
        </p:nvSpPr>
        <p:spPr bwMode="invGray"/>
        <p:txBody>
          <a:bodyPr/>
          <a:lstStyle/>
          <a:p>
            <a:r>
              <a:rPr lang="en-US" dirty="0" err="1"/>
              <a:t>dashup</a:t>
            </a:r>
            <a:br>
              <a:rPr lang="en-US" dirty="0"/>
            </a:br>
            <a:r>
              <a:rPr lang="en-US" dirty="0">
                <a:solidFill>
                  <a:schemeClr val="accent1"/>
                </a:solidFill>
              </a:rPr>
              <a:t>Final Presentation</a:t>
            </a:r>
            <a:endParaRPr lang="de-DE" dirty="0">
              <a:solidFill>
                <a:schemeClr val="accent1"/>
              </a:solidFill>
            </a:endParaRPr>
          </a:p>
        </p:txBody>
      </p:sp>
      <p:pic>
        <p:nvPicPr>
          <p:cNvPr id="10" name="Title Image" descr="Example of an image for ttitle slide" title="Title image"/>
          <p:cNvPicPr>
            <a:picLocks noGrp="1" noChangeAspect="1"/>
          </p:cNvPicPr>
          <p:nvPr>
            <p:ph type="pic" sz="quarter" idx="12"/>
          </p:nvPr>
        </p:nvPicPr>
        <p:blipFill rotWithShape="1">
          <a:blip r:embed="rId3"/>
          <a:srcRect l="2652" t="3259" b="37045"/>
          <a:stretch/>
        </p:blipFill>
        <p:spPr/>
      </p:pic>
      <p:grpSp>
        <p:nvGrpSpPr>
          <p:cNvPr id="3" name="Hero Motion Band" descr="Graphic element" title="Hero Motion Band"/>
          <p:cNvGrpSpPr/>
          <p:nvPr/>
        </p:nvGrpSpPr>
        <p:grpSpPr>
          <a:xfrm>
            <a:off x="9168786" y="893"/>
            <a:ext cx="3023215" cy="3429113"/>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grpSp>
      <p:pic>
        <p:nvPicPr>
          <p:cNvPr id="14" name="Picture 13">
            <a:extLst>
              <a:ext uri="{FF2B5EF4-FFF2-40B4-BE49-F238E27FC236}">
                <a16:creationId xmlns:a16="http://schemas.microsoft.com/office/drawing/2014/main" id="{149663A4-5B30-4DFE-8405-93A491E6EED0}"/>
              </a:ext>
            </a:extLst>
          </p:cNvPr>
          <p:cNvPicPr>
            <a:picLocks noChangeAspect="1"/>
          </p:cNvPicPr>
          <p:nvPr/>
        </p:nvPicPr>
        <p:blipFill>
          <a:blip r:embed="rId4"/>
          <a:stretch>
            <a:fillRect/>
          </a:stretch>
        </p:blipFill>
        <p:spPr>
          <a:xfrm>
            <a:off x="287925" y="6155496"/>
            <a:ext cx="400516" cy="400516"/>
          </a:xfrm>
          <a:prstGeom prst="rect">
            <a:avLst/>
          </a:prstGeom>
        </p:spPr>
      </p:pic>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8" y="1620000"/>
            <a:ext cx="5591784" cy="4716000"/>
          </a:xfrm>
        </p:spPr>
        <p:txBody>
          <a:bodyPr/>
          <a:lstStyle/>
          <a:p>
            <a:pPr lvl="1">
              <a:lnSpc>
                <a:spcPct val="200000"/>
              </a:lnSpc>
              <a:buFont typeface="Arial" panose="020B0604020202020204" pitchFamily="34" charset="0"/>
              <a:buChar char="•"/>
            </a:pPr>
            <a:r>
              <a:rPr lang="de-DE" dirty="0"/>
              <a:t>Spring</a:t>
            </a:r>
          </a:p>
          <a:p>
            <a:pPr lvl="1">
              <a:lnSpc>
                <a:spcPct val="200000"/>
              </a:lnSpc>
              <a:buFont typeface="Arial" panose="020B0604020202020204" pitchFamily="34" charset="0"/>
              <a:buChar char="•"/>
            </a:pPr>
            <a:r>
              <a:rPr lang="de-DE" dirty="0"/>
              <a:t>MVC Structure</a:t>
            </a:r>
          </a:p>
          <a:p>
            <a:pPr lvl="1">
              <a:lnSpc>
                <a:spcPct val="200000"/>
              </a:lnSpc>
              <a:buFont typeface="Arial" panose="020B0604020202020204" pitchFamily="34" charset="0"/>
              <a:buChar char="•"/>
            </a:pPr>
            <a:r>
              <a:rPr lang="de-DE" dirty="0"/>
              <a:t>Organized in Maven Modules</a:t>
            </a:r>
          </a:p>
        </p:txBody>
      </p:sp>
      <p:sp>
        <p:nvSpPr>
          <p:cNvPr id="4" name="Title"/>
          <p:cNvSpPr>
            <a:spLocks noGrp="1"/>
          </p:cNvSpPr>
          <p:nvPr>
            <p:ph type="title"/>
          </p:nvPr>
        </p:nvSpPr>
        <p:spPr>
          <a:xfrm>
            <a:off x="503870" y="504761"/>
            <a:ext cx="11183564" cy="646331"/>
          </a:xfrm>
        </p:spPr>
        <p:txBody>
          <a:bodyPr/>
          <a:lstStyle/>
          <a:p>
            <a:r>
              <a:rPr lang="en-US" sz="2400" dirty="0"/>
              <a:t>Architecture</a:t>
            </a:r>
            <a:br>
              <a:rPr lang="en-US" dirty="0"/>
            </a:br>
            <a:r>
              <a:rPr lang="en-US" sz="1800" b="0" dirty="0"/>
              <a:t>Architecture</a:t>
            </a:r>
            <a:endParaRPr lang="en-US" sz="1999" b="0" dirty="0"/>
          </a:p>
        </p:txBody>
      </p:sp>
      <p:pic>
        <p:nvPicPr>
          <p:cNvPr id="3" name="Picture 2">
            <a:extLst>
              <a:ext uri="{FF2B5EF4-FFF2-40B4-BE49-F238E27FC236}">
                <a16:creationId xmlns:a16="http://schemas.microsoft.com/office/drawing/2014/main" id="{E9A02C05-D639-4D3D-8244-FFB8941B3B1E}"/>
              </a:ext>
            </a:extLst>
          </p:cNvPr>
          <p:cNvPicPr>
            <a:picLocks noChangeAspect="1"/>
          </p:cNvPicPr>
          <p:nvPr/>
        </p:nvPicPr>
        <p:blipFill>
          <a:blip r:embed="rId3"/>
          <a:stretch>
            <a:fillRect/>
          </a:stretch>
        </p:blipFill>
        <p:spPr>
          <a:xfrm>
            <a:off x="6095652" y="506402"/>
            <a:ext cx="5527827" cy="5846837"/>
          </a:xfrm>
          <a:prstGeom prst="rect">
            <a:avLst/>
          </a:prstGeom>
        </p:spPr>
      </p:pic>
      <p:pic>
        <p:nvPicPr>
          <p:cNvPr id="6" name="Picture 5">
            <a:extLst>
              <a:ext uri="{FF2B5EF4-FFF2-40B4-BE49-F238E27FC236}">
                <a16:creationId xmlns:a16="http://schemas.microsoft.com/office/drawing/2014/main" id="{A69A65B4-E2B8-4A36-BDD8-641784D1EFD7}"/>
              </a:ext>
            </a:extLst>
          </p:cNvPr>
          <p:cNvPicPr>
            <a:picLocks noChangeAspect="1"/>
          </p:cNvPicPr>
          <p:nvPr/>
        </p:nvPicPr>
        <p:blipFill>
          <a:blip r:embed="rId4"/>
          <a:stretch>
            <a:fillRect/>
          </a:stretch>
        </p:blipFill>
        <p:spPr>
          <a:xfrm>
            <a:off x="258881" y="3978000"/>
            <a:ext cx="5836771" cy="2268839"/>
          </a:xfrm>
          <a:prstGeom prst="rect">
            <a:avLst/>
          </a:prstGeom>
        </p:spPr>
      </p:pic>
      <p:sp>
        <p:nvSpPr>
          <p:cNvPr id="7" name="Oval 6">
            <a:extLst>
              <a:ext uri="{FF2B5EF4-FFF2-40B4-BE49-F238E27FC236}">
                <a16:creationId xmlns:a16="http://schemas.microsoft.com/office/drawing/2014/main" id="{3AF73D0A-F05D-47CC-AE43-732333B50B8A}"/>
              </a:ext>
            </a:extLst>
          </p:cNvPr>
          <p:cNvSpPr/>
          <p:nvPr/>
        </p:nvSpPr>
        <p:spPr bwMode="gray">
          <a:xfrm>
            <a:off x="7326924" y="2297723"/>
            <a:ext cx="1887415" cy="1863969"/>
          </a:xfrm>
          <a:prstGeom prst="ellipse">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Oval 8">
            <a:extLst>
              <a:ext uri="{FF2B5EF4-FFF2-40B4-BE49-F238E27FC236}">
                <a16:creationId xmlns:a16="http://schemas.microsoft.com/office/drawing/2014/main" id="{DE4FCC5B-BEC0-49D4-8DBC-88698E393B15}"/>
              </a:ext>
            </a:extLst>
          </p:cNvPr>
          <p:cNvSpPr/>
          <p:nvPr/>
        </p:nvSpPr>
        <p:spPr bwMode="gray">
          <a:xfrm>
            <a:off x="9058858" y="3960966"/>
            <a:ext cx="1105050" cy="1008185"/>
          </a:xfrm>
          <a:prstGeom prst="ellipse">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0" name="Straight Arrow Connector 9">
            <a:extLst>
              <a:ext uri="{FF2B5EF4-FFF2-40B4-BE49-F238E27FC236}">
                <a16:creationId xmlns:a16="http://schemas.microsoft.com/office/drawing/2014/main" id="{3161FEB0-0DDB-49F2-9DBB-DAD997B20FF7}"/>
              </a:ext>
            </a:extLst>
          </p:cNvPr>
          <p:cNvCxnSpPr>
            <a:cxnSpLocks/>
            <a:stCxn id="14" idx="2"/>
            <a:endCxn id="7" idx="1"/>
          </p:cNvCxnSpPr>
          <p:nvPr/>
        </p:nvCxnSpPr>
        <p:spPr>
          <a:xfrm>
            <a:off x="5602092" y="1459113"/>
            <a:ext cx="2001238" cy="1111582"/>
          </a:xfrm>
          <a:prstGeom prst="straightConnector1">
            <a:avLst/>
          </a:prstGeom>
          <a:ln w="254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2A02DE-72BB-46C8-8296-80A2BF26EFBF}"/>
              </a:ext>
            </a:extLst>
          </p:cNvPr>
          <p:cNvSpPr txBox="1"/>
          <p:nvPr/>
        </p:nvSpPr>
        <p:spPr>
          <a:xfrm>
            <a:off x="5044247" y="1182114"/>
            <a:ext cx="111569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latin typeface="Lucida Console" panose="020B0609040504020204" pitchFamily="49" charset="0"/>
                <a:ea typeface="Arial Unicode MS" pitchFamily="34" charset="-128"/>
                <a:cs typeface="Arial Unicode MS" pitchFamily="34" charset="-128"/>
              </a:rPr>
              <a:t>Database</a:t>
            </a:r>
            <a:endParaRPr lang="en-DE" sz="1800" kern="0" dirty="0" err="1">
              <a:latin typeface="Lucida Console" panose="020B0609040504020204" pitchFamily="49" charset="0"/>
              <a:ea typeface="Arial Unicode MS" pitchFamily="34" charset="-128"/>
              <a:cs typeface="Arial Unicode MS" pitchFamily="34" charset="-128"/>
            </a:endParaRPr>
          </a:p>
        </p:txBody>
      </p:sp>
      <p:cxnSp>
        <p:nvCxnSpPr>
          <p:cNvPr id="16" name="Straight Arrow Connector 15">
            <a:extLst>
              <a:ext uri="{FF2B5EF4-FFF2-40B4-BE49-F238E27FC236}">
                <a16:creationId xmlns:a16="http://schemas.microsoft.com/office/drawing/2014/main" id="{D2E7B328-DD08-4FEF-8E9F-34AFF6CE69F8}"/>
              </a:ext>
            </a:extLst>
          </p:cNvPr>
          <p:cNvCxnSpPr>
            <a:cxnSpLocks/>
            <a:stCxn id="17" idx="0"/>
            <a:endCxn id="9" idx="4"/>
          </p:cNvCxnSpPr>
          <p:nvPr/>
        </p:nvCxnSpPr>
        <p:spPr>
          <a:xfrm flipV="1">
            <a:off x="9611383" y="4969151"/>
            <a:ext cx="0" cy="1000689"/>
          </a:xfrm>
          <a:prstGeom prst="straightConnector1">
            <a:avLst/>
          </a:prstGeom>
          <a:ln w="254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4FD46C-02BB-4CFC-81FF-C7245B931EE7}"/>
              </a:ext>
            </a:extLst>
          </p:cNvPr>
          <p:cNvSpPr txBox="1"/>
          <p:nvPr/>
        </p:nvSpPr>
        <p:spPr>
          <a:xfrm>
            <a:off x="8704884" y="5969840"/>
            <a:ext cx="1812997"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latin typeface="Lucida Console" panose="020B0609040504020204" pitchFamily="49" charset="0"/>
                <a:ea typeface="Arial Unicode MS" pitchFamily="34" charset="-128"/>
                <a:cs typeface="Arial Unicode MS" pitchFamily="34" charset="-128"/>
              </a:rPr>
              <a:t>DashupService</a:t>
            </a:r>
            <a:endParaRPr lang="en-DE" sz="1800" kern="0" dirty="0" err="1">
              <a:latin typeface="Lucida Console" panose="020B0609040504020204" pitchFamily="49" charset="0"/>
              <a:ea typeface="Arial Unicode MS" pitchFamily="34" charset="-128"/>
              <a:cs typeface="Arial Unicode MS" pitchFamily="34" charset="-128"/>
            </a:endParaRPr>
          </a:p>
        </p:txBody>
      </p:sp>
    </p:spTree>
    <p:extLst>
      <p:ext uri="{BB962C8B-B14F-4D97-AF65-F5344CB8AC3E}">
        <p14:creationId xmlns:p14="http://schemas.microsoft.com/office/powerpoint/2010/main" val="11498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7" grpId="0" animBg="1"/>
      <p:bldP spid="9" grpId="0" animBg="1"/>
      <p:bldP spid="14"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7" y="1620000"/>
            <a:ext cx="11183563" cy="4716000"/>
          </a:xfrm>
        </p:spPr>
        <p:txBody>
          <a:bodyPr/>
          <a:lstStyle/>
          <a:p>
            <a:pPr lvl="1">
              <a:lnSpc>
                <a:spcPct val="200000"/>
              </a:lnSpc>
              <a:buFont typeface="Arial" panose="020B0604020202020204" pitchFamily="34" charset="0"/>
              <a:buChar char="•"/>
            </a:pPr>
            <a:r>
              <a:rPr lang="de-DE" dirty="0"/>
              <a:t>Starting Spring application via Maven Plugin</a:t>
            </a:r>
          </a:p>
          <a:p>
            <a:pPr lvl="1">
              <a:lnSpc>
                <a:spcPct val="200000"/>
              </a:lnSpc>
              <a:buFont typeface="Arial" panose="020B0604020202020204" pitchFamily="34" charset="0"/>
              <a:buChar char="•"/>
            </a:pPr>
            <a:r>
              <a:rPr lang="de-DE" dirty="0"/>
              <a:t>Deployed on VServer (</a:t>
            </a:r>
            <a:r>
              <a:rPr lang="de-DE" dirty="0">
                <a:hlinkClick r:id="rId3"/>
              </a:rPr>
              <a:t>http://dashup.de</a:t>
            </a:r>
            <a:r>
              <a:rPr lang="de-DE" dirty="0"/>
              <a:t>, Login: </a:t>
            </a:r>
            <a:r>
              <a:rPr lang="de-DE" dirty="0">
                <a:hlinkClick r:id="rId4"/>
              </a:rPr>
              <a:t>http://dashup.de/entry/login</a:t>
            </a:r>
            <a:r>
              <a:rPr lang="de-DE" dirty="0"/>
              <a:t>)  </a:t>
            </a:r>
          </a:p>
          <a:p>
            <a:pPr lvl="1">
              <a:lnSpc>
                <a:spcPct val="200000"/>
              </a:lnSpc>
              <a:buFont typeface="Arial" panose="020B0604020202020204" pitchFamily="34" charset="0"/>
              <a:buChar char="•"/>
            </a:pPr>
            <a:r>
              <a:rPr lang="de-DE" dirty="0"/>
              <a:t>Using nginx with revers proxy </a:t>
            </a:r>
          </a:p>
        </p:txBody>
      </p:sp>
      <p:sp>
        <p:nvSpPr>
          <p:cNvPr id="4" name="Title"/>
          <p:cNvSpPr>
            <a:spLocks noGrp="1"/>
          </p:cNvSpPr>
          <p:nvPr>
            <p:ph type="title"/>
          </p:nvPr>
        </p:nvSpPr>
        <p:spPr>
          <a:xfrm>
            <a:off x="503870" y="504761"/>
            <a:ext cx="11183564" cy="646331"/>
          </a:xfrm>
        </p:spPr>
        <p:txBody>
          <a:bodyPr/>
          <a:lstStyle/>
          <a:p>
            <a:r>
              <a:rPr lang="en-US" sz="2400" dirty="0"/>
              <a:t>Architecture</a:t>
            </a:r>
            <a:br>
              <a:rPr lang="en-US" dirty="0"/>
            </a:br>
            <a:r>
              <a:rPr lang="en-US" sz="1800" b="0" dirty="0"/>
              <a:t>Configuration</a:t>
            </a:r>
            <a:endParaRPr lang="en-US" sz="1999" b="0" dirty="0"/>
          </a:p>
        </p:txBody>
      </p:sp>
    </p:spTree>
    <p:extLst>
      <p:ext uri="{BB962C8B-B14F-4D97-AF65-F5344CB8AC3E}">
        <p14:creationId xmlns:p14="http://schemas.microsoft.com/office/powerpoint/2010/main" val="251735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7" y="1620000"/>
            <a:ext cx="11183563" cy="4716000"/>
          </a:xfrm>
        </p:spPr>
        <p:txBody>
          <a:bodyPr/>
          <a:lstStyle/>
          <a:p>
            <a:pPr lvl="1">
              <a:lnSpc>
                <a:spcPct val="200000"/>
              </a:lnSpc>
              <a:buFont typeface="Arial" panose="020B0604020202020204" pitchFamily="34" charset="0"/>
              <a:buChar char="•"/>
            </a:pPr>
            <a:r>
              <a:rPr lang="de-DE" dirty="0"/>
              <a:t>Using Jenkins Multibranch Pipeline (</a:t>
            </a:r>
            <a:r>
              <a:rPr lang="de-DE" dirty="0">
                <a:hlinkClick r:id="rId3"/>
              </a:rPr>
              <a:t>https://jenkins.raphael-muesseler.de/</a:t>
            </a:r>
            <a:r>
              <a:rPr lang="de-DE" dirty="0"/>
              <a:t>) </a:t>
            </a:r>
          </a:p>
          <a:p>
            <a:pPr lvl="1">
              <a:lnSpc>
                <a:spcPct val="200000"/>
              </a:lnSpc>
              <a:buFont typeface="Arial" panose="020B0604020202020204" pitchFamily="34" charset="0"/>
              <a:buChar char="•"/>
            </a:pPr>
            <a:endParaRPr lang="de-DE" dirty="0"/>
          </a:p>
        </p:txBody>
      </p:sp>
      <p:sp>
        <p:nvSpPr>
          <p:cNvPr id="4" name="Title"/>
          <p:cNvSpPr>
            <a:spLocks noGrp="1"/>
          </p:cNvSpPr>
          <p:nvPr>
            <p:ph type="title"/>
          </p:nvPr>
        </p:nvSpPr>
        <p:spPr>
          <a:xfrm>
            <a:off x="503870" y="504761"/>
            <a:ext cx="11183564" cy="646331"/>
          </a:xfrm>
        </p:spPr>
        <p:txBody>
          <a:bodyPr/>
          <a:lstStyle/>
          <a:p>
            <a:r>
              <a:rPr lang="en-US" sz="2400" dirty="0"/>
              <a:t>Architecture</a:t>
            </a:r>
            <a:br>
              <a:rPr lang="en-US" dirty="0"/>
            </a:br>
            <a:r>
              <a:rPr lang="en-US" sz="1800" b="0" dirty="0"/>
              <a:t>Automation</a:t>
            </a:r>
            <a:endParaRPr lang="en-US" sz="1999" b="0" dirty="0"/>
          </a:p>
        </p:txBody>
      </p:sp>
      <p:pic>
        <p:nvPicPr>
          <p:cNvPr id="2" name="Picture 1">
            <a:extLst>
              <a:ext uri="{FF2B5EF4-FFF2-40B4-BE49-F238E27FC236}">
                <a16:creationId xmlns:a16="http://schemas.microsoft.com/office/drawing/2014/main" id="{16488F72-B7B2-4788-AFFE-A008E23C0B87}"/>
              </a:ext>
            </a:extLst>
          </p:cNvPr>
          <p:cNvPicPr>
            <a:picLocks noChangeAspect="1"/>
          </p:cNvPicPr>
          <p:nvPr/>
        </p:nvPicPr>
        <p:blipFill>
          <a:blip r:embed="rId4"/>
          <a:stretch>
            <a:fillRect/>
          </a:stretch>
        </p:blipFill>
        <p:spPr>
          <a:xfrm>
            <a:off x="503867" y="2247800"/>
            <a:ext cx="9015271" cy="4105439"/>
          </a:xfrm>
          <a:prstGeom prst="rect">
            <a:avLst/>
          </a:prstGeom>
        </p:spPr>
      </p:pic>
    </p:spTree>
    <p:extLst>
      <p:ext uri="{BB962C8B-B14F-4D97-AF65-F5344CB8AC3E}">
        <p14:creationId xmlns:p14="http://schemas.microsoft.com/office/powerpoint/2010/main" val="385288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19C1E-A25A-4B29-BBB1-96390C82BC33}"/>
              </a:ext>
            </a:extLst>
          </p:cNvPr>
          <p:cNvSpPr>
            <a:spLocks noGrp="1"/>
          </p:cNvSpPr>
          <p:nvPr>
            <p:ph type="title"/>
          </p:nvPr>
        </p:nvSpPr>
        <p:spPr>
          <a:xfrm>
            <a:off x="503870" y="504000"/>
            <a:ext cx="11183564" cy="646331"/>
          </a:xfrm>
        </p:spPr>
        <p:txBody>
          <a:bodyPr/>
          <a:lstStyle/>
          <a:p>
            <a:r>
              <a:rPr lang="en-US" sz="2400" dirty="0"/>
              <a:t>Architecture</a:t>
            </a:r>
            <a:br>
              <a:rPr lang="en-US" dirty="0"/>
            </a:br>
            <a:r>
              <a:rPr lang="en-US" sz="1800" b="0" dirty="0"/>
              <a:t>Testing</a:t>
            </a:r>
            <a:endParaRPr lang="de-DE" dirty="0"/>
          </a:p>
        </p:txBody>
      </p:sp>
      <p:pic>
        <p:nvPicPr>
          <p:cNvPr id="2" name="selenium">
            <a:hlinkClick r:id="" action="ppaction://media"/>
            <a:extLst>
              <a:ext uri="{FF2B5EF4-FFF2-40B4-BE49-F238E27FC236}">
                <a16:creationId xmlns:a16="http://schemas.microsoft.com/office/drawing/2014/main" id="{B1C38598-C89D-4CBE-96E2-DF53B072AE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4343" y="1150331"/>
            <a:ext cx="9564914" cy="5180995"/>
          </a:xfrm>
          <a:prstGeom prst="rect">
            <a:avLst/>
          </a:prstGeom>
        </p:spPr>
      </p:pic>
    </p:spTree>
    <p:extLst>
      <p:ext uri="{BB962C8B-B14F-4D97-AF65-F5344CB8AC3E}">
        <p14:creationId xmlns:p14="http://schemas.microsoft.com/office/powerpoint/2010/main" val="405695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3593C-EF54-4DB9-A32C-9F0AAC23B8A4}"/>
              </a:ext>
            </a:extLst>
          </p:cNvPr>
          <p:cNvSpPr>
            <a:spLocks noGrp="1"/>
          </p:cNvSpPr>
          <p:nvPr>
            <p:ph type="body" sz="quarter" idx="10"/>
          </p:nvPr>
        </p:nvSpPr>
        <p:spPr/>
        <p:txBody>
          <a:bodyPr/>
          <a:lstStyle/>
          <a:p>
            <a:r>
              <a:rPr lang="en-US" sz="2000" dirty="0">
                <a:solidFill>
                  <a:schemeClr val="accent6">
                    <a:lumMod val="75000"/>
                  </a:schemeClr>
                </a:solidFill>
              </a:rPr>
              <a:t>&lt;</a:t>
            </a:r>
            <a:r>
              <a:rPr lang="en-US" sz="2000" dirty="0" err="1">
                <a:solidFill>
                  <a:schemeClr val="accent6">
                    <a:lumMod val="75000"/>
                  </a:schemeClr>
                </a:solidFill>
              </a:rPr>
              <a:t>dashup</a:t>
            </a:r>
            <a:r>
              <a:rPr lang="en-US" sz="2000" dirty="0">
                <a:solidFill>
                  <a:schemeClr val="accent6">
                    <a:lumMod val="75000"/>
                  </a:schemeClr>
                </a:solidFill>
              </a:rPr>
              <a:t>-weather </a:t>
            </a:r>
            <a:r>
              <a:rPr lang="en-US" sz="2000" dirty="0">
                <a:solidFill>
                  <a:schemeClr val="accent1">
                    <a:lumMod val="75000"/>
                  </a:schemeClr>
                </a:solidFill>
              </a:rPr>
              <a:t>city</a:t>
            </a:r>
            <a:r>
              <a:rPr lang="en-US" sz="2000" dirty="0"/>
              <a:t>=</a:t>
            </a:r>
            <a:r>
              <a:rPr lang="en-US" sz="2000" dirty="0">
                <a:solidFill>
                  <a:schemeClr val="accent3">
                    <a:lumMod val="75000"/>
                  </a:schemeClr>
                </a:solidFill>
              </a:rPr>
              <a:t>"</a:t>
            </a:r>
            <a:r>
              <a:rPr lang="en-US" sz="2000" dirty="0" err="1">
                <a:solidFill>
                  <a:schemeClr val="accent3">
                    <a:lumMod val="75000"/>
                  </a:schemeClr>
                </a:solidFill>
              </a:rPr>
              <a:t>Walldorf</a:t>
            </a:r>
            <a:r>
              <a:rPr lang="en-US" sz="2000" dirty="0">
                <a:solidFill>
                  <a:schemeClr val="accent3">
                    <a:lumMod val="75000"/>
                  </a:schemeClr>
                </a:solidFill>
              </a:rPr>
              <a:t>"</a:t>
            </a:r>
            <a:r>
              <a:rPr lang="en-US" sz="2000" dirty="0">
                <a:solidFill>
                  <a:schemeClr val="accent6">
                    <a:lumMod val="75000"/>
                  </a:schemeClr>
                </a:solidFill>
              </a:rPr>
              <a:t>&gt;&lt;/</a:t>
            </a:r>
            <a:r>
              <a:rPr lang="en-US" sz="2000" dirty="0" err="1">
                <a:solidFill>
                  <a:schemeClr val="accent6">
                    <a:lumMod val="75000"/>
                  </a:schemeClr>
                </a:solidFill>
              </a:rPr>
              <a:t>dashup</a:t>
            </a:r>
            <a:r>
              <a:rPr lang="en-US" sz="2000" dirty="0">
                <a:solidFill>
                  <a:schemeClr val="accent6">
                    <a:lumMod val="75000"/>
                  </a:schemeClr>
                </a:solidFill>
              </a:rPr>
              <a:t>-weather&gt;</a:t>
            </a:r>
          </a:p>
          <a:p>
            <a:endParaRPr lang="en-US" sz="2000" dirty="0">
              <a:solidFill>
                <a:schemeClr val="accent6">
                  <a:lumMod val="75000"/>
                </a:schemeClr>
              </a:solidFill>
            </a:endParaRPr>
          </a:p>
          <a:p>
            <a:endParaRPr lang="en-US" sz="2000" dirty="0">
              <a:solidFill>
                <a:schemeClr val="accent6">
                  <a:lumMod val="75000"/>
                </a:schemeClr>
              </a:solidFill>
            </a:endParaRPr>
          </a:p>
          <a:p>
            <a:r>
              <a:rPr lang="en-US" sz="2000" dirty="0">
                <a:solidFill>
                  <a:schemeClr val="accent6">
                    <a:lumMod val="75000"/>
                  </a:schemeClr>
                </a:solidFill>
              </a:rPr>
              <a:t>&lt;</a:t>
            </a:r>
            <a:r>
              <a:rPr lang="en-US" sz="2000" dirty="0" err="1">
                <a:solidFill>
                  <a:schemeClr val="accent6">
                    <a:lumMod val="75000"/>
                  </a:schemeClr>
                </a:solidFill>
              </a:rPr>
              <a:t>dashup</a:t>
            </a:r>
            <a:r>
              <a:rPr lang="en-US" sz="2000" dirty="0">
                <a:solidFill>
                  <a:schemeClr val="accent6">
                    <a:lumMod val="75000"/>
                  </a:schemeClr>
                </a:solidFill>
              </a:rPr>
              <a:t>-input </a:t>
            </a:r>
            <a:r>
              <a:rPr lang="en-US" sz="2000" dirty="0">
                <a:solidFill>
                  <a:schemeClr val="accent1">
                    <a:lumMod val="75000"/>
                  </a:schemeClr>
                </a:solidFill>
              </a:rPr>
              <a:t>name</a:t>
            </a:r>
            <a:r>
              <a:rPr lang="en-US" sz="2000" dirty="0">
                <a:solidFill>
                  <a:schemeClr val="accent3">
                    <a:lumMod val="75000"/>
                  </a:schemeClr>
                </a:solidFill>
              </a:rPr>
              <a:t>="</a:t>
            </a:r>
            <a:r>
              <a:rPr lang="en-US" sz="2000" dirty="0" err="1">
                <a:solidFill>
                  <a:schemeClr val="accent3">
                    <a:lumMod val="75000"/>
                  </a:schemeClr>
                </a:solidFill>
              </a:rPr>
              <a:t>weatherInput</a:t>
            </a:r>
            <a:r>
              <a:rPr lang="en-US" sz="2000" dirty="0">
                <a:solidFill>
                  <a:schemeClr val="accent3">
                    <a:lumMod val="75000"/>
                  </a:schemeClr>
                </a:solidFill>
              </a:rPr>
              <a:t>" </a:t>
            </a:r>
            <a:r>
              <a:rPr lang="en-US" sz="2000" dirty="0">
                <a:solidFill>
                  <a:schemeClr val="accent1">
                    <a:lumMod val="75000"/>
                  </a:schemeClr>
                </a:solidFill>
              </a:rPr>
              <a:t>action</a:t>
            </a:r>
            <a:r>
              <a:rPr lang="en-US" sz="2000" dirty="0"/>
              <a:t>=</a:t>
            </a:r>
            <a:r>
              <a:rPr lang="en-US" sz="2000" dirty="0">
                <a:solidFill>
                  <a:schemeClr val="accent3">
                    <a:lumMod val="75000"/>
                  </a:schemeClr>
                </a:solidFill>
              </a:rPr>
              <a:t>"data"</a:t>
            </a:r>
            <a:r>
              <a:rPr lang="en-US" sz="2000" dirty="0">
                <a:solidFill>
                  <a:schemeClr val="accent6">
                    <a:lumMod val="75000"/>
                  </a:schemeClr>
                </a:solidFill>
              </a:rPr>
              <a:t>						         </a:t>
            </a:r>
            <a:r>
              <a:rPr lang="en-US" sz="2000" dirty="0" err="1">
                <a:solidFill>
                  <a:schemeClr val="accent1">
                    <a:lumMod val="75000"/>
                  </a:schemeClr>
                </a:solidFill>
              </a:rPr>
              <a:t>api</a:t>
            </a:r>
            <a:r>
              <a:rPr lang="en-US" sz="2000" dirty="0"/>
              <a:t>=</a:t>
            </a:r>
            <a:r>
              <a:rPr lang="en-US" sz="2000" dirty="0">
                <a:solidFill>
                  <a:schemeClr val="accent3">
                    <a:lumMod val="75000"/>
                  </a:schemeClr>
                </a:solidFill>
              </a:rPr>
              <a:t>"http://api.openweathermap.org/data/2.5/</a:t>
            </a:r>
            <a:r>
              <a:rPr lang="en-US" sz="2000" dirty="0" err="1">
                <a:solidFill>
                  <a:schemeClr val="accent3">
                    <a:lumMod val="75000"/>
                  </a:schemeClr>
                </a:solidFill>
              </a:rPr>
              <a:t>weather?units</a:t>
            </a:r>
            <a:r>
              <a:rPr lang="en-US" sz="2000" dirty="0">
                <a:solidFill>
                  <a:schemeClr val="accent3">
                    <a:lumMod val="75000"/>
                  </a:schemeClr>
                </a:solidFill>
              </a:rPr>
              <a:t>=</a:t>
            </a:r>
            <a:r>
              <a:rPr lang="en-US" sz="2000" dirty="0" err="1">
                <a:solidFill>
                  <a:schemeClr val="accent3">
                    <a:lumMod val="75000"/>
                  </a:schemeClr>
                </a:solidFill>
              </a:rPr>
              <a:t>metric&amp;appid</a:t>
            </a:r>
            <a:r>
              <a:rPr lang="en-US" sz="2000" dirty="0">
                <a:solidFill>
                  <a:schemeClr val="accent3">
                    <a:lumMod val="75000"/>
                  </a:schemeClr>
                </a:solidFill>
              </a:rPr>
              <a:t>=[...] " 		         </a:t>
            </a:r>
            <a:r>
              <a:rPr lang="en-US" sz="2000" dirty="0" err="1">
                <a:solidFill>
                  <a:schemeClr val="accent1">
                    <a:lumMod val="75000"/>
                  </a:schemeClr>
                </a:solidFill>
              </a:rPr>
              <a:t>param</a:t>
            </a:r>
            <a:r>
              <a:rPr lang="en-US" sz="2000" dirty="0"/>
              <a:t>=</a:t>
            </a:r>
            <a:r>
              <a:rPr lang="en-US" sz="2000" dirty="0">
                <a:solidFill>
                  <a:schemeClr val="accent3">
                    <a:lumMod val="75000"/>
                  </a:schemeClr>
                </a:solidFill>
              </a:rPr>
              <a:t>"q"</a:t>
            </a:r>
            <a:r>
              <a:rPr lang="en-US" sz="2000" dirty="0">
                <a:solidFill>
                  <a:schemeClr val="accent6">
                    <a:lumMod val="75000"/>
                  </a:schemeClr>
                </a:solidFill>
              </a:rPr>
              <a:t> </a:t>
            </a:r>
            <a:r>
              <a:rPr lang="en-US" sz="2000" dirty="0">
                <a:solidFill>
                  <a:schemeClr val="accent1">
                    <a:lumMod val="75000"/>
                  </a:schemeClr>
                </a:solidFill>
              </a:rPr>
              <a:t>consumers</a:t>
            </a:r>
            <a:r>
              <a:rPr lang="en-US" sz="2000" dirty="0"/>
              <a:t>=</a:t>
            </a:r>
            <a:r>
              <a:rPr lang="en-US" sz="2000" dirty="0">
                <a:solidFill>
                  <a:schemeClr val="accent3">
                    <a:lumMod val="75000"/>
                  </a:schemeClr>
                </a:solidFill>
              </a:rPr>
              <a:t>"temperature description“</a:t>
            </a:r>
            <a:r>
              <a:rPr lang="de-DE" sz="2000" dirty="0">
                <a:solidFill>
                  <a:schemeClr val="accent6">
                    <a:lumMod val="75000"/>
                  </a:schemeClr>
                </a:solidFill>
              </a:rPr>
              <a:t>/</a:t>
            </a:r>
            <a:r>
              <a:rPr lang="en-US" sz="2000" dirty="0">
                <a:solidFill>
                  <a:schemeClr val="accent6">
                    <a:lumMod val="75000"/>
                  </a:schemeClr>
                </a:solidFill>
              </a:rPr>
              <a:t>&gt;	</a:t>
            </a:r>
          </a:p>
          <a:p>
            <a:r>
              <a:rPr lang="de-DE" sz="2000" dirty="0">
                <a:solidFill>
                  <a:schemeClr val="accent6">
                    <a:lumMod val="75000"/>
                  </a:schemeClr>
                </a:solidFill>
              </a:rPr>
              <a:t>&lt;</a:t>
            </a:r>
            <a:r>
              <a:rPr lang="de-DE" sz="2000" dirty="0" err="1">
                <a:solidFill>
                  <a:schemeClr val="accent6">
                    <a:lumMod val="75000"/>
                  </a:schemeClr>
                </a:solidFill>
              </a:rPr>
              <a:t>dashup</a:t>
            </a:r>
            <a:r>
              <a:rPr lang="de-DE" sz="2000" dirty="0">
                <a:solidFill>
                  <a:schemeClr val="accent6">
                    <a:lumMod val="75000"/>
                  </a:schemeClr>
                </a:solidFill>
              </a:rPr>
              <a:t>-display</a:t>
            </a:r>
            <a:r>
              <a:rPr lang="de-DE" dirty="0"/>
              <a:t> </a:t>
            </a:r>
            <a:r>
              <a:rPr lang="de-DE" sz="2000" dirty="0" err="1">
                <a:solidFill>
                  <a:schemeClr val="accent1">
                    <a:lumMod val="75000"/>
                  </a:schemeClr>
                </a:solidFill>
              </a:rPr>
              <a:t>name</a:t>
            </a:r>
            <a:r>
              <a:rPr lang="de-DE" dirty="0"/>
              <a:t>=</a:t>
            </a:r>
            <a:r>
              <a:rPr lang="de-DE" sz="2000" dirty="0">
                <a:solidFill>
                  <a:schemeClr val="accent3">
                    <a:lumMod val="75000"/>
                  </a:schemeClr>
                </a:solidFill>
              </a:rPr>
              <a:t>"</a:t>
            </a:r>
            <a:r>
              <a:rPr lang="de-DE" sz="2000" dirty="0" err="1">
                <a:solidFill>
                  <a:schemeClr val="accent3">
                    <a:lumMod val="75000"/>
                  </a:schemeClr>
                </a:solidFill>
              </a:rPr>
              <a:t>temperature</a:t>
            </a:r>
            <a:r>
              <a:rPr lang="de-DE" sz="2000" dirty="0">
                <a:solidFill>
                  <a:schemeClr val="accent3">
                    <a:lumMod val="75000"/>
                  </a:schemeClr>
                </a:solidFill>
              </a:rPr>
              <a:t>" </a:t>
            </a:r>
            <a:r>
              <a:rPr lang="de-DE" sz="2000" dirty="0">
                <a:solidFill>
                  <a:schemeClr val="accent6">
                    <a:lumMod val="75000"/>
                  </a:schemeClr>
                </a:solidFill>
              </a:rPr>
              <a:t>/</a:t>
            </a:r>
            <a:r>
              <a:rPr lang="de-DE" dirty="0">
                <a:solidFill>
                  <a:schemeClr val="accent6"/>
                </a:solidFill>
              </a:rPr>
              <a:t>&gt;</a:t>
            </a:r>
          </a:p>
        </p:txBody>
      </p:sp>
      <p:sp>
        <p:nvSpPr>
          <p:cNvPr id="3" name="Title 2">
            <a:extLst>
              <a:ext uri="{FF2B5EF4-FFF2-40B4-BE49-F238E27FC236}">
                <a16:creationId xmlns:a16="http://schemas.microsoft.com/office/drawing/2014/main" id="{95988AEE-AA54-40A1-8F40-2B0D695C8B00}"/>
              </a:ext>
            </a:extLst>
          </p:cNvPr>
          <p:cNvSpPr>
            <a:spLocks noGrp="1"/>
          </p:cNvSpPr>
          <p:nvPr>
            <p:ph type="title"/>
          </p:nvPr>
        </p:nvSpPr>
        <p:spPr>
          <a:xfrm>
            <a:off x="503870" y="504000"/>
            <a:ext cx="11183564" cy="646331"/>
          </a:xfrm>
        </p:spPr>
        <p:txBody>
          <a:bodyPr/>
          <a:lstStyle/>
          <a:p>
            <a:r>
              <a:rPr lang="en-US" sz="2400" dirty="0"/>
              <a:t>Architecture</a:t>
            </a:r>
            <a:br>
              <a:rPr lang="en-US" dirty="0"/>
            </a:br>
            <a:r>
              <a:rPr lang="en-US" sz="1800" b="0" dirty="0"/>
              <a:t>Creating own custom panels?</a:t>
            </a:r>
            <a:endParaRPr lang="de-DE" dirty="0"/>
          </a:p>
        </p:txBody>
      </p:sp>
      <p:pic>
        <p:nvPicPr>
          <p:cNvPr id="5" name="Picture 4">
            <a:extLst>
              <a:ext uri="{FF2B5EF4-FFF2-40B4-BE49-F238E27FC236}">
                <a16:creationId xmlns:a16="http://schemas.microsoft.com/office/drawing/2014/main" id="{C413FFDF-59F5-478A-8C27-B268CE858724}"/>
              </a:ext>
            </a:extLst>
          </p:cNvPr>
          <p:cNvPicPr>
            <a:picLocks noChangeAspect="1"/>
          </p:cNvPicPr>
          <p:nvPr/>
        </p:nvPicPr>
        <p:blipFill>
          <a:blip r:embed="rId2"/>
          <a:stretch>
            <a:fillRect/>
          </a:stretch>
        </p:blipFill>
        <p:spPr>
          <a:xfrm>
            <a:off x="6724267" y="1150331"/>
            <a:ext cx="4963166" cy="1545513"/>
          </a:xfrm>
          <a:prstGeom prst="rect">
            <a:avLst/>
          </a:prstGeom>
        </p:spPr>
      </p:pic>
      <p:pic>
        <p:nvPicPr>
          <p:cNvPr id="7" name="Picture 6">
            <a:extLst>
              <a:ext uri="{FF2B5EF4-FFF2-40B4-BE49-F238E27FC236}">
                <a16:creationId xmlns:a16="http://schemas.microsoft.com/office/drawing/2014/main" id="{049EFA6A-321E-449B-AAF8-36678D5CD7A6}"/>
              </a:ext>
            </a:extLst>
          </p:cNvPr>
          <p:cNvPicPr>
            <a:picLocks noChangeAspect="1"/>
          </p:cNvPicPr>
          <p:nvPr/>
        </p:nvPicPr>
        <p:blipFill>
          <a:blip r:embed="rId3"/>
          <a:stretch>
            <a:fillRect/>
          </a:stretch>
        </p:blipFill>
        <p:spPr>
          <a:xfrm>
            <a:off x="5689600" y="4549761"/>
            <a:ext cx="5997833" cy="1328681"/>
          </a:xfrm>
          <a:prstGeom prst="rect">
            <a:avLst/>
          </a:prstGeom>
        </p:spPr>
      </p:pic>
    </p:spTree>
    <p:extLst>
      <p:ext uri="{BB962C8B-B14F-4D97-AF65-F5344CB8AC3E}">
        <p14:creationId xmlns:p14="http://schemas.microsoft.com/office/powerpoint/2010/main" val="207750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500"/>
                                        <p:tgtEl>
                                          <p:spTgt spid="2">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445067-3D07-3245-93C3-9693BA228BF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87" y="893"/>
            <a:ext cx="12208358" cy="6856215"/>
          </a:xfrm>
          <a:prstGeom prst="rect">
            <a:avLst/>
          </a:prstGeom>
        </p:spPr>
      </p:pic>
      <p:sp>
        <p:nvSpPr>
          <p:cNvPr id="4" name="Title 3">
            <a:extLst>
              <a:ext uri="{FF2B5EF4-FFF2-40B4-BE49-F238E27FC236}">
                <a16:creationId xmlns:a16="http://schemas.microsoft.com/office/drawing/2014/main" id="{2E01EBAD-D3C0-0547-B62A-3054CF70182E}"/>
              </a:ext>
            </a:extLst>
          </p:cNvPr>
          <p:cNvSpPr>
            <a:spLocks noGrp="1"/>
          </p:cNvSpPr>
          <p:nvPr>
            <p:ph type="ctrTitle"/>
          </p:nvPr>
        </p:nvSpPr>
        <p:spPr/>
        <p:txBody>
          <a:bodyPr/>
          <a:lstStyle/>
          <a:p>
            <a:r>
              <a:rPr lang="en-US" dirty="0">
                <a:solidFill>
                  <a:schemeClr val="bg1"/>
                </a:solidFill>
              </a:rPr>
              <a:t>Project Management</a:t>
            </a:r>
          </a:p>
        </p:txBody>
      </p:sp>
    </p:spTree>
    <p:extLst>
      <p:ext uri="{BB962C8B-B14F-4D97-AF65-F5344CB8AC3E}">
        <p14:creationId xmlns:p14="http://schemas.microsoft.com/office/powerpoint/2010/main" val="1637997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30768" y="385023"/>
            <a:ext cx="4061082" cy="369332"/>
          </a:xfrm>
        </p:spPr>
        <p:txBody>
          <a:bodyPr/>
          <a:lstStyle/>
          <a:p>
            <a:r>
              <a:rPr lang="en-US" sz="2400" dirty="0"/>
              <a:t>Project Management</a:t>
            </a:r>
            <a:endParaRPr lang="en-US" sz="2000" b="0" dirty="0"/>
          </a:p>
        </p:txBody>
      </p:sp>
      <p:pic>
        <p:nvPicPr>
          <p:cNvPr id="5" name="Picture Placeholder">
            <a:extLst>
              <a:ext uri="{FF2B5EF4-FFF2-40B4-BE49-F238E27FC236}">
                <a16:creationId xmlns:a16="http://schemas.microsoft.com/office/drawing/2014/main" id="{5CE87749-AFB2-472B-A993-ADC04313FDEB}"/>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175000"/>
                    </a14:imgEffect>
                  </a14:imgLayer>
                </a14:imgProps>
              </a:ext>
              <a:ext uri="{28A0092B-C50C-407E-A947-70E740481C1C}">
                <a14:useLocalDpi xmlns:a14="http://schemas.microsoft.com/office/drawing/2010/main"/>
              </a:ext>
            </a:extLst>
          </a:blip>
          <a:srcRect t="13" b="13"/>
          <a:stretch/>
        </p:blipFill>
        <p:spPr>
          <a:xfrm>
            <a:off x="0" y="242596"/>
            <a:ext cx="5880359" cy="6615404"/>
          </a:xfrm>
          <a:prstGeom prst="rect">
            <a:avLst/>
          </a:prstGeom>
        </p:spPr>
      </p:pic>
      <p:sp>
        <p:nvSpPr>
          <p:cNvPr id="8" name="Text Placeholder">
            <a:extLst>
              <a:ext uri="{FF2B5EF4-FFF2-40B4-BE49-F238E27FC236}">
                <a16:creationId xmlns:a16="http://schemas.microsoft.com/office/drawing/2014/main" id="{BFDE8B01-50C8-4B26-B134-18CCAB2CEA83}"/>
              </a:ext>
            </a:extLst>
          </p:cNvPr>
          <p:cNvSpPr>
            <a:spLocks noGrp="1"/>
          </p:cNvSpPr>
          <p:nvPr>
            <p:ph type="body" sz="quarter" idx="10"/>
          </p:nvPr>
        </p:nvSpPr>
        <p:spPr>
          <a:xfrm>
            <a:off x="6837735" y="1192298"/>
            <a:ext cx="3496435" cy="4716000"/>
          </a:xfrm>
        </p:spPr>
        <p:txBody>
          <a:bodyPr/>
          <a:lstStyle/>
          <a:p>
            <a:pPr lvl="0"/>
            <a:r>
              <a:rPr lang="en-US" dirty="0"/>
              <a:t>Rational Unified Process</a:t>
            </a:r>
          </a:p>
          <a:p>
            <a:pPr lvl="1"/>
            <a:r>
              <a:rPr lang="en-US" dirty="0"/>
              <a:t>Weekly Meetings</a:t>
            </a:r>
          </a:p>
          <a:p>
            <a:pPr lvl="1"/>
            <a:r>
              <a:rPr lang="en-US" dirty="0"/>
              <a:t>Continuous Reviews</a:t>
            </a:r>
          </a:p>
          <a:p>
            <a:pPr lvl="1"/>
            <a:r>
              <a:rPr lang="en-US" dirty="0"/>
              <a:t>Iterative Process</a:t>
            </a:r>
          </a:p>
          <a:p>
            <a:pPr marL="0" lvl="1" indent="0">
              <a:buNone/>
            </a:pPr>
            <a:endParaRPr lang="en-US" dirty="0"/>
          </a:p>
          <a:p>
            <a:pPr marL="0" lvl="1" indent="0">
              <a:buNone/>
            </a:pPr>
            <a:r>
              <a:rPr lang="en-US" dirty="0"/>
              <a:t> </a:t>
            </a:r>
            <a:r>
              <a:rPr lang="en-US" sz="2000" dirty="0"/>
              <a:t>Compliance With Specification </a:t>
            </a:r>
            <a:endParaRPr lang="en-US" dirty="0"/>
          </a:p>
          <a:p>
            <a:pPr lvl="1"/>
            <a:r>
              <a:rPr lang="en-US" dirty="0"/>
              <a:t>Adapting Requirements Agile</a:t>
            </a:r>
          </a:p>
          <a:p>
            <a:pPr lvl="1"/>
            <a:r>
              <a:rPr lang="en-US" dirty="0"/>
              <a:t>Feature Requests</a:t>
            </a:r>
          </a:p>
          <a:p>
            <a:pPr marL="0" lvl="1" indent="0">
              <a:buNone/>
            </a:pPr>
            <a:endParaRPr lang="en-US" dirty="0"/>
          </a:p>
          <a:p>
            <a:pPr marL="0" lvl="1" indent="0">
              <a:buNone/>
            </a:pPr>
            <a:r>
              <a:rPr lang="en-US" sz="2000" dirty="0"/>
              <a:t>Open Code</a:t>
            </a:r>
          </a:p>
          <a:p>
            <a:pPr marL="0" lvl="1" indent="0">
              <a:buNone/>
            </a:pPr>
            <a:endParaRPr lang="en-US" dirty="0"/>
          </a:p>
          <a:p>
            <a:pPr marL="0" lvl="1" indent="0">
              <a:buNone/>
            </a:pPr>
            <a:r>
              <a:rPr lang="en-US" sz="2000" dirty="0"/>
              <a:t>Tool: </a:t>
            </a:r>
            <a:r>
              <a:rPr lang="en-US" sz="2000" dirty="0" err="1"/>
              <a:t>YouTrack</a:t>
            </a:r>
            <a:endParaRPr lang="en-US" sz="2000" dirty="0"/>
          </a:p>
          <a:p>
            <a:pPr lvl="1"/>
            <a:endParaRPr lang="en-US" dirty="0"/>
          </a:p>
        </p:txBody>
      </p:sp>
    </p:spTree>
    <p:extLst>
      <p:ext uri="{BB962C8B-B14F-4D97-AF65-F5344CB8AC3E}">
        <p14:creationId xmlns:p14="http://schemas.microsoft.com/office/powerpoint/2010/main" val="1516316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p:txBody>
          <a:bodyPr/>
          <a:lstStyle/>
          <a:p>
            <a:r>
              <a:rPr lang="de-DE" dirty="0" err="1"/>
              <a:t>Issues</a:t>
            </a:r>
            <a:r>
              <a:rPr lang="de-DE" dirty="0"/>
              <a:t> List</a:t>
            </a:r>
          </a:p>
        </p:txBody>
      </p:sp>
      <p:pic>
        <p:nvPicPr>
          <p:cNvPr id="5" name="Picture 4">
            <a:extLst>
              <a:ext uri="{FF2B5EF4-FFF2-40B4-BE49-F238E27FC236}">
                <a16:creationId xmlns:a16="http://schemas.microsoft.com/office/drawing/2014/main" id="{028F5267-DCD0-44E8-9644-713D928E3A4C}"/>
              </a:ext>
            </a:extLst>
          </p:cNvPr>
          <p:cNvPicPr>
            <a:picLocks noChangeAspect="1"/>
          </p:cNvPicPr>
          <p:nvPr/>
        </p:nvPicPr>
        <p:blipFill>
          <a:blip r:embed="rId2"/>
          <a:stretch>
            <a:fillRect/>
          </a:stretch>
        </p:blipFill>
        <p:spPr>
          <a:xfrm>
            <a:off x="2926456" y="873332"/>
            <a:ext cx="6339087" cy="5480668"/>
          </a:xfrm>
          <a:prstGeom prst="rect">
            <a:avLst/>
          </a:prstGeom>
        </p:spPr>
      </p:pic>
    </p:spTree>
    <p:extLst>
      <p:ext uri="{BB962C8B-B14F-4D97-AF65-F5344CB8AC3E}">
        <p14:creationId xmlns:p14="http://schemas.microsoft.com/office/powerpoint/2010/main" val="1127395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Cumulative Flow</a:t>
            </a:r>
            <a:endParaRPr lang="en-US" dirty="0"/>
          </a:p>
        </p:txBody>
      </p:sp>
      <p:pic>
        <p:nvPicPr>
          <p:cNvPr id="3" name="Picture 2">
            <a:extLst>
              <a:ext uri="{FF2B5EF4-FFF2-40B4-BE49-F238E27FC236}">
                <a16:creationId xmlns:a16="http://schemas.microsoft.com/office/drawing/2014/main" id="{777962DD-9F13-4A15-9444-156C94744852}"/>
              </a:ext>
            </a:extLst>
          </p:cNvPr>
          <p:cNvPicPr>
            <a:picLocks noChangeAspect="1"/>
          </p:cNvPicPr>
          <p:nvPr/>
        </p:nvPicPr>
        <p:blipFill>
          <a:blip r:embed="rId2"/>
          <a:stretch>
            <a:fillRect/>
          </a:stretch>
        </p:blipFill>
        <p:spPr>
          <a:xfrm>
            <a:off x="412175" y="1300480"/>
            <a:ext cx="11275259" cy="4530698"/>
          </a:xfrm>
          <a:prstGeom prst="rect">
            <a:avLst/>
          </a:prstGeom>
        </p:spPr>
      </p:pic>
      <p:pic>
        <p:nvPicPr>
          <p:cNvPr id="6" name="Picture 5">
            <a:extLst>
              <a:ext uri="{FF2B5EF4-FFF2-40B4-BE49-F238E27FC236}">
                <a16:creationId xmlns:a16="http://schemas.microsoft.com/office/drawing/2014/main" id="{C7B63948-E7C9-4BD7-9D88-BF04861391C5}"/>
              </a:ext>
            </a:extLst>
          </p:cNvPr>
          <p:cNvPicPr>
            <a:picLocks noChangeAspect="1"/>
          </p:cNvPicPr>
          <p:nvPr/>
        </p:nvPicPr>
        <p:blipFill>
          <a:blip r:embed="rId3"/>
          <a:stretch>
            <a:fillRect/>
          </a:stretch>
        </p:blipFill>
        <p:spPr>
          <a:xfrm>
            <a:off x="503870" y="1764698"/>
            <a:ext cx="2686425" cy="1943371"/>
          </a:xfrm>
          <a:prstGeom prst="rect">
            <a:avLst/>
          </a:prstGeom>
        </p:spPr>
      </p:pic>
    </p:spTree>
    <p:extLst>
      <p:ext uri="{BB962C8B-B14F-4D97-AF65-F5344CB8AC3E}">
        <p14:creationId xmlns:p14="http://schemas.microsoft.com/office/powerpoint/2010/main" val="375521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dirty="0"/>
              <a:t>Burndown Chart</a:t>
            </a:r>
          </a:p>
        </p:txBody>
      </p:sp>
      <p:pic>
        <p:nvPicPr>
          <p:cNvPr id="5" name="Picture 4">
            <a:extLst>
              <a:ext uri="{FF2B5EF4-FFF2-40B4-BE49-F238E27FC236}">
                <a16:creationId xmlns:a16="http://schemas.microsoft.com/office/drawing/2014/main" id="{E6E6B7D5-EE7B-44D0-8069-242B96E863A0}"/>
              </a:ext>
            </a:extLst>
          </p:cNvPr>
          <p:cNvPicPr>
            <a:picLocks noChangeAspect="1"/>
          </p:cNvPicPr>
          <p:nvPr/>
        </p:nvPicPr>
        <p:blipFill>
          <a:blip r:embed="rId2"/>
          <a:stretch>
            <a:fillRect/>
          </a:stretch>
        </p:blipFill>
        <p:spPr>
          <a:xfrm>
            <a:off x="503870" y="1489277"/>
            <a:ext cx="11358880" cy="4142650"/>
          </a:xfrm>
          <a:prstGeom prst="rect">
            <a:avLst/>
          </a:prstGeom>
        </p:spPr>
      </p:pic>
      <p:pic>
        <p:nvPicPr>
          <p:cNvPr id="9" name="Picture 8">
            <a:extLst>
              <a:ext uri="{FF2B5EF4-FFF2-40B4-BE49-F238E27FC236}">
                <a16:creationId xmlns:a16="http://schemas.microsoft.com/office/drawing/2014/main" id="{B924F8CF-FAA0-4270-891F-7B101BB0124E}"/>
              </a:ext>
            </a:extLst>
          </p:cNvPr>
          <p:cNvPicPr>
            <a:picLocks noChangeAspect="1"/>
          </p:cNvPicPr>
          <p:nvPr/>
        </p:nvPicPr>
        <p:blipFill>
          <a:blip r:embed="rId3"/>
          <a:stretch>
            <a:fillRect/>
          </a:stretch>
        </p:blipFill>
        <p:spPr>
          <a:xfrm>
            <a:off x="8853715" y="1835578"/>
            <a:ext cx="2474020" cy="1420523"/>
          </a:xfrm>
          <a:prstGeom prst="rect">
            <a:avLst/>
          </a:prstGeom>
        </p:spPr>
      </p:pic>
      <p:pic>
        <p:nvPicPr>
          <p:cNvPr id="10" name="Picture 9">
            <a:extLst>
              <a:ext uri="{FF2B5EF4-FFF2-40B4-BE49-F238E27FC236}">
                <a16:creationId xmlns:a16="http://schemas.microsoft.com/office/drawing/2014/main" id="{389C5C27-9B19-4A45-862A-4E4D55A8AFF5}"/>
              </a:ext>
            </a:extLst>
          </p:cNvPr>
          <p:cNvPicPr/>
          <p:nvPr/>
        </p:nvPicPr>
        <p:blipFill>
          <a:blip r:embed="rId4">
            <a:extLst>
              <a:ext uri="{28A0092B-C50C-407E-A947-70E740481C1C}">
                <a14:useLocalDpi xmlns:a14="http://schemas.microsoft.com/office/drawing/2010/main" val="0"/>
              </a:ext>
            </a:extLst>
          </a:blip>
          <a:stretch>
            <a:fillRect/>
          </a:stretch>
        </p:blipFill>
        <p:spPr>
          <a:xfrm>
            <a:off x="8670162" y="1661886"/>
            <a:ext cx="2841125" cy="2460171"/>
          </a:xfrm>
          <a:prstGeom prst="rect">
            <a:avLst/>
          </a:prstGeom>
        </p:spPr>
      </p:pic>
    </p:spTree>
    <p:extLst>
      <p:ext uri="{BB962C8B-B14F-4D97-AF65-F5344CB8AC3E}">
        <p14:creationId xmlns:p14="http://schemas.microsoft.com/office/powerpoint/2010/main" val="181846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AF8D38-4EDF-6145-A926-B05F5DCCFB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588" y="893"/>
            <a:ext cx="12217408" cy="6856215"/>
          </a:xfrm>
          <a:prstGeom prst="rect">
            <a:avLst/>
          </a:prstGeom>
        </p:spPr>
      </p:pic>
      <p:sp>
        <p:nvSpPr>
          <p:cNvPr id="5" name="Divider">
            <a:extLst>
              <a:ext uri="{FF2B5EF4-FFF2-40B4-BE49-F238E27FC236}">
                <a16:creationId xmlns:a16="http://schemas.microsoft.com/office/drawing/2014/main" id="{354695D4-207C-1C48-BAC7-104B84C76E29}"/>
              </a:ext>
            </a:extLst>
          </p:cNvPr>
          <p:cNvSpPr txBox="1">
            <a:spLocks/>
          </p:cNvSpPr>
          <p:nvPr/>
        </p:nvSpPr>
        <p:spPr bwMode="gray">
          <a:xfrm>
            <a:off x="503869" y="3090533"/>
            <a:ext cx="11151696" cy="6769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dirty="0"/>
              <a:t>Business</a:t>
            </a:r>
            <a:r>
              <a:rPr lang="en-US" dirty="0">
                <a:solidFill>
                  <a:schemeClr val="accent1"/>
                </a:solidFill>
              </a:rPr>
              <a:t> Needs</a:t>
            </a:r>
          </a:p>
        </p:txBody>
      </p:sp>
    </p:spTree>
    <p:extLst>
      <p:ext uri="{BB962C8B-B14F-4D97-AF65-F5344CB8AC3E}">
        <p14:creationId xmlns:p14="http://schemas.microsoft.com/office/powerpoint/2010/main" val="387088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a:xfrm>
            <a:off x="503869" y="2905623"/>
            <a:ext cx="5592132" cy="2500359"/>
          </a:xfrm>
        </p:spPr>
        <p:txBody>
          <a:bodyPr/>
          <a:lstStyle/>
          <a:p>
            <a:r>
              <a:rPr lang="en-US" dirty="0"/>
              <a:t>Contact Information</a:t>
            </a:r>
          </a:p>
          <a:p>
            <a:pPr lvl="1"/>
            <a:r>
              <a:rPr lang="en-US" b="1" dirty="0"/>
              <a:t>Felix Hausberger</a:t>
            </a:r>
          </a:p>
          <a:p>
            <a:pPr lvl="1"/>
            <a:r>
              <a:rPr lang="de-DE" noProof="1"/>
              <a:t>Customer Service</a:t>
            </a:r>
          </a:p>
          <a:p>
            <a:pPr lvl="1"/>
            <a:r>
              <a:rPr lang="en-US" dirty="0"/>
              <a:t>Felix.Hausberger@sap.com</a:t>
            </a:r>
          </a:p>
          <a:p>
            <a:pPr lvl="1"/>
            <a:r>
              <a:rPr lang="en-US" dirty="0"/>
              <a:t>0151/51377589</a:t>
            </a:r>
          </a:p>
          <a:p>
            <a:pPr lvl="1"/>
            <a:endParaRPr lang="en-US" dirty="0"/>
          </a:p>
          <a:p>
            <a:pPr lvl="1"/>
            <a:r>
              <a:rPr lang="en-US" dirty="0"/>
              <a:t>Blog:</a:t>
            </a:r>
          </a:p>
          <a:p>
            <a:pPr lvl="1"/>
            <a:r>
              <a:rPr lang="en-US" dirty="0"/>
              <a:t>https://dashup2k18.wordpress.com/</a:t>
            </a:r>
          </a:p>
        </p:txBody>
      </p:sp>
      <p:sp>
        <p:nvSpPr>
          <p:cNvPr id="2" name="Thank you"/>
          <p:cNvSpPr>
            <a:spLocks noGrp="1"/>
          </p:cNvSpPr>
          <p:nvPr>
            <p:ph type="ctrTitle"/>
          </p:nvPr>
        </p:nvSpPr>
        <p:spPr/>
        <p:txBody>
          <a:bodyPr/>
          <a:lstStyle/>
          <a:p>
            <a:r>
              <a:rPr lang="en-US" dirty="0"/>
              <a:t>Thank You.</a:t>
            </a:r>
          </a:p>
        </p:txBody>
      </p:sp>
      <p:pic>
        <p:nvPicPr>
          <p:cNvPr id="5" name="Picture 4">
            <a:extLst>
              <a:ext uri="{FF2B5EF4-FFF2-40B4-BE49-F238E27FC236}">
                <a16:creationId xmlns:a16="http://schemas.microsoft.com/office/drawing/2014/main" id="{D07A6E52-4588-422F-90DB-30DCED992A51}"/>
              </a:ext>
            </a:extLst>
          </p:cNvPr>
          <p:cNvPicPr>
            <a:picLocks noChangeAspect="1"/>
          </p:cNvPicPr>
          <p:nvPr/>
        </p:nvPicPr>
        <p:blipFill>
          <a:blip r:embed="rId2"/>
          <a:stretch>
            <a:fillRect/>
          </a:stretch>
        </p:blipFill>
        <p:spPr>
          <a:xfrm>
            <a:off x="503869" y="5945549"/>
            <a:ext cx="400516" cy="400516"/>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column 3"/>
          <p:cNvSpPr>
            <a:spLocks noGrp="1"/>
          </p:cNvSpPr>
          <p:nvPr>
            <p:ph type="body" sz="quarter" idx="13"/>
          </p:nvPr>
        </p:nvSpPr>
        <p:spPr bwMode="gray"/>
        <p:txBody>
          <a:bodyPr/>
          <a:lstStyle/>
          <a:p>
            <a:pPr lvl="0"/>
            <a:r>
              <a:rPr lang="de-DE" b="1" dirty="0"/>
              <a:t>[Text]</a:t>
            </a:r>
            <a:endParaRPr lang="en-US" dirty="0"/>
          </a:p>
        </p:txBody>
      </p:sp>
      <p:sp>
        <p:nvSpPr>
          <p:cNvPr id="14" name="Text Placeholder column 2"/>
          <p:cNvSpPr>
            <a:spLocks noGrp="1"/>
          </p:cNvSpPr>
          <p:nvPr>
            <p:ph type="body" sz="quarter" idx="15"/>
          </p:nvPr>
        </p:nvSpPr>
        <p:spPr bwMode="gray"/>
        <p:txBody>
          <a:bodyPr/>
          <a:lstStyle/>
          <a:p>
            <a:pPr lvl="0"/>
            <a:r>
              <a:rPr lang="de-DE" b="1" dirty="0"/>
              <a:t>[Text]</a:t>
            </a:r>
            <a:endParaRPr lang="en-US" dirty="0"/>
          </a:p>
        </p:txBody>
      </p:sp>
      <p:sp>
        <p:nvSpPr>
          <p:cNvPr id="10" name="Text Placeholder column 1"/>
          <p:cNvSpPr>
            <a:spLocks noGrp="1"/>
          </p:cNvSpPr>
          <p:nvPr>
            <p:ph type="body" sz="quarter" idx="10"/>
          </p:nvPr>
        </p:nvSpPr>
        <p:spPr bwMode="gray"/>
        <p:txBody>
          <a:bodyPr/>
          <a:lstStyle/>
          <a:p>
            <a:pPr lvl="0"/>
            <a:r>
              <a:rPr lang="de-DE" b="1" dirty="0"/>
              <a:t>[Text]</a:t>
            </a:r>
            <a:endParaRPr lang="en-US" dirty="0"/>
          </a:p>
        </p:txBody>
      </p:sp>
      <p:sp>
        <p:nvSpPr>
          <p:cNvPr id="2" name="Title"/>
          <p:cNvSpPr>
            <a:spLocks noGrp="1"/>
          </p:cNvSpPr>
          <p:nvPr>
            <p:ph type="title"/>
          </p:nvPr>
        </p:nvSpPr>
        <p:spPr bwMode="gray"/>
        <p:txBody>
          <a:bodyPr/>
          <a:lstStyle/>
          <a:p>
            <a:r>
              <a:rPr lang="en-US" dirty="0"/>
              <a:t>Template 1</a:t>
            </a:r>
          </a:p>
        </p:txBody>
      </p:sp>
      <p:sp>
        <p:nvSpPr>
          <p:cNvPr id="4" name="Picture Placeholder 3">
            <a:extLst>
              <a:ext uri="{FF2B5EF4-FFF2-40B4-BE49-F238E27FC236}">
                <a16:creationId xmlns:a16="http://schemas.microsoft.com/office/drawing/2014/main" id="{C8467DFE-F0E5-4B24-9C10-0EF966942C0E}"/>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B21A7A42-5389-47BE-9ED5-E6E5EEB0B39E}"/>
              </a:ext>
            </a:extLst>
          </p:cNvPr>
          <p:cNvSpPr>
            <a:spLocks noGrp="1"/>
          </p:cNvSpPr>
          <p:nvPr>
            <p:ph type="pic" sz="quarter" idx="16"/>
          </p:nvPr>
        </p:nvSpPr>
        <p:spPr/>
      </p:sp>
      <p:sp>
        <p:nvSpPr>
          <p:cNvPr id="8" name="Picture Placeholder 7">
            <a:extLst>
              <a:ext uri="{FF2B5EF4-FFF2-40B4-BE49-F238E27FC236}">
                <a16:creationId xmlns:a16="http://schemas.microsoft.com/office/drawing/2014/main" id="{4DE9C866-1D90-4159-BCAB-EE0491B617B1}"/>
              </a:ext>
            </a:extLst>
          </p:cNvPr>
          <p:cNvSpPr>
            <a:spLocks noGrp="1"/>
          </p:cNvSpPr>
          <p:nvPr>
            <p:ph type="pic" sz="quarter" idx="14"/>
          </p:nvPr>
        </p:nvSpPr>
        <p:spPr/>
      </p:sp>
    </p:spTree>
    <p:extLst>
      <p:ext uri="{BB962C8B-B14F-4D97-AF65-F5344CB8AC3E}">
        <p14:creationId xmlns:p14="http://schemas.microsoft.com/office/powerpoint/2010/main" val="117541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marL="0" lvl="1" indent="0">
              <a:buNone/>
            </a:pPr>
            <a:endParaRPr lang="de-DE" dirty="0"/>
          </a:p>
        </p:txBody>
      </p:sp>
      <p:sp>
        <p:nvSpPr>
          <p:cNvPr id="4" name="Title"/>
          <p:cNvSpPr>
            <a:spLocks noGrp="1"/>
          </p:cNvSpPr>
          <p:nvPr>
            <p:ph type="title"/>
          </p:nvPr>
        </p:nvSpPr>
        <p:spPr>
          <a:xfrm>
            <a:off x="503870" y="504761"/>
            <a:ext cx="11183564" cy="369204"/>
          </a:xfrm>
        </p:spPr>
        <p:txBody>
          <a:bodyPr/>
          <a:lstStyle/>
          <a:p>
            <a:r>
              <a:rPr lang="en-US" dirty="0"/>
              <a:t>Template 2</a:t>
            </a:r>
            <a:endParaRPr lang="en-US" sz="1999" b="0" dirty="0"/>
          </a:p>
        </p:txBody>
      </p:sp>
    </p:spTree>
    <p:extLst>
      <p:ext uri="{BB962C8B-B14F-4D97-AF65-F5344CB8AC3E}">
        <p14:creationId xmlns:p14="http://schemas.microsoft.com/office/powerpoint/2010/main" val="4105166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8" y="1620000"/>
            <a:ext cx="11183565" cy="4716000"/>
          </a:xfrm>
        </p:spPr>
        <p:txBody>
          <a:bodyPr/>
          <a:lstStyle/>
          <a:p>
            <a:pPr lvl="0"/>
            <a:r>
              <a:rPr lang="en-US" dirty="0" err="1"/>
              <a:t>Ebene</a:t>
            </a:r>
            <a:r>
              <a:rPr lang="en-US" dirty="0"/>
              <a:t> 1</a:t>
            </a:r>
          </a:p>
          <a:p>
            <a:pPr lvl="1"/>
            <a:r>
              <a:rPr lang="en-US" dirty="0" err="1"/>
              <a:t>Ebene</a:t>
            </a:r>
            <a:r>
              <a:rPr lang="en-US" dirty="0"/>
              <a:t> 2</a:t>
            </a:r>
          </a:p>
          <a:p>
            <a:pPr lvl="2"/>
            <a:r>
              <a:rPr lang="en-US" dirty="0" err="1"/>
              <a:t>Ebene</a:t>
            </a:r>
            <a:r>
              <a:rPr lang="en-US" dirty="0"/>
              <a:t> 3</a:t>
            </a:r>
          </a:p>
          <a:p>
            <a:pPr lvl="3"/>
            <a:r>
              <a:rPr lang="en-US" dirty="0" err="1"/>
              <a:t>Ebene</a:t>
            </a:r>
            <a:r>
              <a:rPr lang="en-US" dirty="0"/>
              <a:t> 4</a:t>
            </a:r>
          </a:p>
          <a:p>
            <a:pPr lvl="4"/>
            <a:r>
              <a:rPr lang="en-US" dirty="0" err="1"/>
              <a:t>Ebene</a:t>
            </a:r>
            <a:r>
              <a:rPr lang="en-US" dirty="0"/>
              <a:t> 5</a:t>
            </a:r>
          </a:p>
          <a:p>
            <a:pPr marL="0" lvl="1" indent="0">
              <a:buNone/>
            </a:pPr>
            <a:endParaRPr lang="de-DE" dirty="0"/>
          </a:p>
        </p:txBody>
      </p:sp>
      <p:sp>
        <p:nvSpPr>
          <p:cNvPr id="4" name="Title"/>
          <p:cNvSpPr>
            <a:spLocks noGrp="1"/>
          </p:cNvSpPr>
          <p:nvPr>
            <p:ph type="title"/>
          </p:nvPr>
        </p:nvSpPr>
        <p:spPr>
          <a:xfrm>
            <a:off x="503870" y="504761"/>
            <a:ext cx="11183564" cy="369332"/>
          </a:xfrm>
        </p:spPr>
        <p:txBody>
          <a:bodyPr/>
          <a:lstStyle/>
          <a:p>
            <a:r>
              <a:rPr lang="en-US" sz="2400" dirty="0"/>
              <a:t>Template 3</a:t>
            </a:r>
          </a:p>
        </p:txBody>
      </p:sp>
    </p:spTree>
    <p:extLst>
      <p:ext uri="{BB962C8B-B14F-4D97-AF65-F5344CB8AC3E}">
        <p14:creationId xmlns:p14="http://schemas.microsoft.com/office/powerpoint/2010/main" val="4210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A919D9-0C96-4357-9CFD-BA66F8A9FD5B}"/>
              </a:ext>
            </a:extLst>
          </p:cNvPr>
          <p:cNvPicPr>
            <a:picLocks noChangeAspect="1"/>
          </p:cNvPicPr>
          <p:nvPr/>
        </p:nvPicPr>
        <p:blipFill>
          <a:blip r:embed="rId2"/>
          <a:stretch>
            <a:fillRect/>
          </a:stretch>
        </p:blipFill>
        <p:spPr>
          <a:xfrm>
            <a:off x="8770777" y="2761861"/>
            <a:ext cx="2776033" cy="3763855"/>
          </a:xfrm>
          <a:prstGeom prst="rect">
            <a:avLst/>
          </a:prstGeom>
          <a:ln w="12700">
            <a:solidFill>
              <a:schemeClr val="tx1"/>
            </a:solidFill>
          </a:ln>
        </p:spPr>
      </p:pic>
      <p:pic>
        <p:nvPicPr>
          <p:cNvPr id="10" name="Picture 9">
            <a:extLst>
              <a:ext uri="{FF2B5EF4-FFF2-40B4-BE49-F238E27FC236}">
                <a16:creationId xmlns:a16="http://schemas.microsoft.com/office/drawing/2014/main" id="{0C6CB4FB-1CAC-4DB0-B1CE-FF3CFA660858}"/>
              </a:ext>
            </a:extLst>
          </p:cNvPr>
          <p:cNvPicPr>
            <a:picLocks noChangeAspect="1"/>
          </p:cNvPicPr>
          <p:nvPr/>
        </p:nvPicPr>
        <p:blipFill>
          <a:blip r:embed="rId3"/>
          <a:stretch>
            <a:fillRect/>
          </a:stretch>
        </p:blipFill>
        <p:spPr>
          <a:xfrm>
            <a:off x="6973385" y="314876"/>
            <a:ext cx="3068717" cy="2360551"/>
          </a:xfrm>
          <a:prstGeom prst="rect">
            <a:avLst/>
          </a:prstGeom>
          <a:ln w="12700">
            <a:solidFill>
              <a:schemeClr val="tx1"/>
            </a:solidFill>
          </a:ln>
        </p:spPr>
      </p:pic>
      <p:pic>
        <p:nvPicPr>
          <p:cNvPr id="24" name="Picture 23">
            <a:extLst>
              <a:ext uri="{FF2B5EF4-FFF2-40B4-BE49-F238E27FC236}">
                <a16:creationId xmlns:a16="http://schemas.microsoft.com/office/drawing/2014/main" id="{997D56D3-8A5F-4A46-A831-AC1A5FDC9D95}"/>
              </a:ext>
            </a:extLst>
          </p:cNvPr>
          <p:cNvPicPr>
            <a:picLocks noChangeAspect="1"/>
          </p:cNvPicPr>
          <p:nvPr/>
        </p:nvPicPr>
        <p:blipFill>
          <a:blip r:embed="rId4"/>
          <a:stretch>
            <a:fillRect/>
          </a:stretch>
        </p:blipFill>
        <p:spPr>
          <a:xfrm>
            <a:off x="4951736" y="2761861"/>
            <a:ext cx="2233632" cy="3763855"/>
          </a:xfrm>
          <a:prstGeom prst="rect">
            <a:avLst/>
          </a:prstGeom>
          <a:ln w="12700">
            <a:solidFill>
              <a:schemeClr val="tx1"/>
            </a:solidFill>
          </a:ln>
        </p:spPr>
      </p:pic>
      <p:pic>
        <p:nvPicPr>
          <p:cNvPr id="35" name="Picture 34">
            <a:extLst>
              <a:ext uri="{FF2B5EF4-FFF2-40B4-BE49-F238E27FC236}">
                <a16:creationId xmlns:a16="http://schemas.microsoft.com/office/drawing/2014/main" id="{1BA23544-95A7-4667-99F4-F32F18B0F764}"/>
              </a:ext>
            </a:extLst>
          </p:cNvPr>
          <p:cNvPicPr>
            <a:picLocks noChangeAspect="1"/>
          </p:cNvPicPr>
          <p:nvPr/>
        </p:nvPicPr>
        <p:blipFill>
          <a:blip r:embed="rId5"/>
          <a:stretch>
            <a:fillRect/>
          </a:stretch>
        </p:blipFill>
        <p:spPr>
          <a:xfrm>
            <a:off x="800240" y="2761861"/>
            <a:ext cx="2577794" cy="3763855"/>
          </a:xfrm>
          <a:prstGeom prst="rect">
            <a:avLst/>
          </a:prstGeom>
          <a:ln w="12700">
            <a:solidFill>
              <a:schemeClr val="tx1"/>
            </a:solidFill>
          </a:ln>
        </p:spPr>
      </p:pic>
      <p:pic>
        <p:nvPicPr>
          <p:cNvPr id="37" name="Picture 36">
            <a:extLst>
              <a:ext uri="{FF2B5EF4-FFF2-40B4-BE49-F238E27FC236}">
                <a16:creationId xmlns:a16="http://schemas.microsoft.com/office/drawing/2014/main" id="{D59138D9-CC66-4BBA-A6B0-912E0B06980C}"/>
              </a:ext>
            </a:extLst>
          </p:cNvPr>
          <p:cNvPicPr>
            <a:picLocks noChangeAspect="1"/>
          </p:cNvPicPr>
          <p:nvPr/>
        </p:nvPicPr>
        <p:blipFill>
          <a:blip r:embed="rId6"/>
          <a:stretch>
            <a:fillRect/>
          </a:stretch>
        </p:blipFill>
        <p:spPr>
          <a:xfrm>
            <a:off x="2460919" y="314876"/>
            <a:ext cx="3411454" cy="2378236"/>
          </a:xfrm>
          <a:prstGeom prst="rect">
            <a:avLst/>
          </a:prstGeom>
          <a:ln w="12700">
            <a:solidFill>
              <a:schemeClr val="tx1"/>
            </a:solidFill>
          </a:ln>
        </p:spPr>
      </p:pic>
    </p:spTree>
    <p:extLst>
      <p:ext uri="{BB962C8B-B14F-4D97-AF65-F5344CB8AC3E}">
        <p14:creationId xmlns:p14="http://schemas.microsoft.com/office/powerpoint/2010/main" val="428984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a:extLst>
              <a:ext uri="{FF2B5EF4-FFF2-40B4-BE49-F238E27FC236}">
                <a16:creationId xmlns:a16="http://schemas.microsoft.com/office/drawing/2014/main" id="{577291C9-95D8-47E3-AC3F-EE31264C0769}"/>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1834" r="1834"/>
          <a:stretch>
            <a:fillRect/>
          </a:stretch>
        </p:blipFill>
        <p:spPr bwMode="gray">
          <a:xfrm>
            <a:off x="2" y="265446"/>
            <a:ext cx="3909526" cy="6592554"/>
          </a:xfrm>
        </p:spPr>
      </p:pic>
      <p:sp>
        <p:nvSpPr>
          <p:cNvPr id="2" name="Title"/>
          <p:cNvSpPr>
            <a:spLocks noGrp="1"/>
          </p:cNvSpPr>
          <p:nvPr>
            <p:ph type="title"/>
          </p:nvPr>
        </p:nvSpPr>
        <p:spPr>
          <a:xfrm>
            <a:off x="4245446" y="440668"/>
            <a:ext cx="7090154" cy="492443"/>
          </a:xfrm>
        </p:spPr>
        <p:txBody>
          <a:bodyPr/>
          <a:lstStyle/>
          <a:p>
            <a:pPr algn="ctr"/>
            <a:r>
              <a:rPr lang="en-US" sz="3200" dirty="0" err="1"/>
              <a:t>dashup</a:t>
            </a:r>
            <a:r>
              <a:rPr lang="en-US" sz="3200" dirty="0"/>
              <a:t> – your productivity tool</a:t>
            </a:r>
          </a:p>
        </p:txBody>
      </p:sp>
      <p:pic>
        <p:nvPicPr>
          <p:cNvPr id="7" name="Picture 6">
            <a:extLst>
              <a:ext uri="{FF2B5EF4-FFF2-40B4-BE49-F238E27FC236}">
                <a16:creationId xmlns:a16="http://schemas.microsoft.com/office/drawing/2014/main" id="{BB958AAA-3494-4D41-A2A2-D0E3C7B71DFE}"/>
              </a:ext>
            </a:extLst>
          </p:cNvPr>
          <p:cNvPicPr>
            <a:picLocks noChangeAspect="1"/>
          </p:cNvPicPr>
          <p:nvPr/>
        </p:nvPicPr>
        <p:blipFill>
          <a:blip r:embed="rId3"/>
          <a:stretch>
            <a:fillRect/>
          </a:stretch>
        </p:blipFill>
        <p:spPr>
          <a:xfrm>
            <a:off x="6418663" y="1287135"/>
            <a:ext cx="2743720" cy="4549175"/>
          </a:xfrm>
          <a:prstGeom prst="rect">
            <a:avLst/>
          </a:prstGeom>
        </p:spPr>
      </p:pic>
    </p:spTree>
    <p:extLst>
      <p:ext uri="{BB962C8B-B14F-4D97-AF65-F5344CB8AC3E}">
        <p14:creationId xmlns:p14="http://schemas.microsoft.com/office/powerpoint/2010/main" val="301449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97D6B-71BF-4E04-AD3B-58548AA65150}"/>
              </a:ext>
            </a:extLst>
          </p:cNvPr>
          <p:cNvPicPr>
            <a:picLocks noChangeAspect="1"/>
          </p:cNvPicPr>
          <p:nvPr/>
        </p:nvPicPr>
        <p:blipFill>
          <a:blip r:embed="rId2"/>
          <a:stretch>
            <a:fillRect/>
          </a:stretch>
        </p:blipFill>
        <p:spPr>
          <a:xfrm>
            <a:off x="1719978" y="504761"/>
            <a:ext cx="8537579" cy="5998676"/>
          </a:xfrm>
          <a:prstGeom prst="rect">
            <a:avLst/>
          </a:prstGeom>
        </p:spPr>
      </p:pic>
    </p:spTree>
    <p:extLst>
      <p:ext uri="{BB962C8B-B14F-4D97-AF65-F5344CB8AC3E}">
        <p14:creationId xmlns:p14="http://schemas.microsoft.com/office/powerpoint/2010/main" val="234215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955AB-1B49-CC49-87F7-2CB17407A83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115000"/>
                    </a14:imgEffect>
                    <a14:imgEffect>
                      <a14:brightnessContrast bright="-1000" contrast="12000"/>
                    </a14:imgEffect>
                  </a14:imgLayer>
                </a14:imgProps>
              </a:ext>
              <a:ext uri="{28A0092B-C50C-407E-A947-70E740481C1C}">
                <a14:useLocalDpi xmlns:a14="http://schemas.microsoft.com/office/drawing/2010/main"/>
              </a:ext>
            </a:extLst>
          </a:blip>
          <a:srcRect/>
          <a:stretch/>
        </p:blipFill>
        <p:spPr>
          <a:xfrm>
            <a:off x="-33642" y="893"/>
            <a:ext cx="12225643" cy="6856216"/>
          </a:xfrm>
          <a:prstGeom prst="rect">
            <a:avLst/>
          </a:prstGeom>
        </p:spPr>
      </p:pic>
      <p:sp>
        <p:nvSpPr>
          <p:cNvPr id="7" name="Rectangle 6">
            <a:extLst>
              <a:ext uri="{FF2B5EF4-FFF2-40B4-BE49-F238E27FC236}">
                <a16:creationId xmlns:a16="http://schemas.microsoft.com/office/drawing/2014/main" id="{2C21D3ED-6C6E-A44E-A1A4-CE0D943C194C}"/>
              </a:ext>
            </a:extLst>
          </p:cNvPr>
          <p:cNvSpPr/>
          <p:nvPr/>
        </p:nvSpPr>
        <p:spPr bwMode="gray">
          <a:xfrm>
            <a:off x="-6647" y="2310355"/>
            <a:ext cx="12198647" cy="4546753"/>
          </a:xfrm>
          <a:prstGeom prst="rect">
            <a:avLst/>
          </a:prstGeom>
          <a:gradFill>
            <a:gsLst>
              <a:gs pos="0">
                <a:schemeClr val="tx1">
                  <a:alpha val="84000"/>
                </a:schemeClr>
              </a:gs>
              <a:gs pos="100000">
                <a:schemeClr val="tx1">
                  <a:alpha val="0"/>
                </a:schemeClr>
              </a:gs>
            </a:gsLst>
            <a:lin ang="16200000" scaled="0"/>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9" name="Divider">
            <a:extLst>
              <a:ext uri="{FF2B5EF4-FFF2-40B4-BE49-F238E27FC236}">
                <a16:creationId xmlns:a16="http://schemas.microsoft.com/office/drawing/2014/main" id="{7552EE42-A439-BE40-A500-342B46DDDC3E}"/>
              </a:ext>
            </a:extLst>
          </p:cNvPr>
          <p:cNvSpPr txBox="1">
            <a:spLocks/>
          </p:cNvSpPr>
          <p:nvPr/>
        </p:nvSpPr>
        <p:spPr bwMode="gray">
          <a:xfrm>
            <a:off x="503869" y="3090533"/>
            <a:ext cx="11151696" cy="6769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4399" dirty="0" err="1">
                <a:solidFill>
                  <a:schemeClr val="bg1"/>
                </a:solidFill>
              </a:rPr>
              <a:t>dashup</a:t>
            </a:r>
            <a:r>
              <a:rPr lang="en-US" sz="4399" dirty="0">
                <a:solidFill>
                  <a:schemeClr val="accent1"/>
                </a:solidFill>
              </a:rPr>
              <a:t> Web Application</a:t>
            </a:r>
          </a:p>
        </p:txBody>
      </p:sp>
    </p:spTree>
    <p:extLst>
      <p:ext uri="{BB962C8B-B14F-4D97-AF65-F5344CB8AC3E}">
        <p14:creationId xmlns:p14="http://schemas.microsoft.com/office/powerpoint/2010/main" val="3531621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F04D45-5EDB-4C51-B20E-FA2769DB7395}"/>
              </a:ext>
            </a:extLst>
          </p:cNvPr>
          <p:cNvSpPr>
            <a:spLocks noGrp="1"/>
          </p:cNvSpPr>
          <p:nvPr>
            <p:ph type="title"/>
          </p:nvPr>
        </p:nvSpPr>
        <p:spPr>
          <a:xfrm>
            <a:off x="503870" y="504000"/>
            <a:ext cx="11183564" cy="369332"/>
          </a:xfrm>
        </p:spPr>
        <p:txBody>
          <a:bodyPr/>
          <a:lstStyle/>
          <a:p>
            <a:r>
              <a:rPr lang="de-DE" sz="2400" dirty="0"/>
              <a:t>Marketplace</a:t>
            </a:r>
          </a:p>
        </p:txBody>
      </p:sp>
      <p:pic>
        <p:nvPicPr>
          <p:cNvPr id="18" name="Picture 17">
            <a:extLst>
              <a:ext uri="{FF2B5EF4-FFF2-40B4-BE49-F238E27FC236}">
                <a16:creationId xmlns:a16="http://schemas.microsoft.com/office/drawing/2014/main" id="{417011A7-AA05-441C-8463-AB7332B62E7E}"/>
              </a:ext>
            </a:extLst>
          </p:cNvPr>
          <p:cNvPicPr>
            <a:picLocks noChangeAspect="1"/>
          </p:cNvPicPr>
          <p:nvPr/>
        </p:nvPicPr>
        <p:blipFill>
          <a:blip r:embed="rId2"/>
          <a:stretch>
            <a:fillRect/>
          </a:stretch>
        </p:blipFill>
        <p:spPr>
          <a:xfrm>
            <a:off x="1378872" y="1147204"/>
            <a:ext cx="9433560" cy="5049499"/>
          </a:xfrm>
          <a:prstGeom prst="rect">
            <a:avLst/>
          </a:prstGeom>
        </p:spPr>
      </p:pic>
    </p:spTree>
    <p:extLst>
      <p:ext uri="{BB962C8B-B14F-4D97-AF65-F5344CB8AC3E}">
        <p14:creationId xmlns:p14="http://schemas.microsoft.com/office/powerpoint/2010/main" val="1489287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F04D45-5EDB-4C51-B20E-FA2769DB7395}"/>
              </a:ext>
            </a:extLst>
          </p:cNvPr>
          <p:cNvSpPr>
            <a:spLocks noGrp="1"/>
          </p:cNvSpPr>
          <p:nvPr>
            <p:ph type="title"/>
          </p:nvPr>
        </p:nvSpPr>
        <p:spPr>
          <a:xfrm>
            <a:off x="503870" y="504000"/>
            <a:ext cx="11183564" cy="369332"/>
          </a:xfrm>
        </p:spPr>
        <p:txBody>
          <a:bodyPr/>
          <a:lstStyle/>
          <a:p>
            <a:r>
              <a:rPr lang="de-DE" sz="2400" dirty="0"/>
              <a:t>Marketplace</a:t>
            </a:r>
          </a:p>
        </p:txBody>
      </p:sp>
      <p:pic>
        <p:nvPicPr>
          <p:cNvPr id="4" name="Picture 3">
            <a:extLst>
              <a:ext uri="{FF2B5EF4-FFF2-40B4-BE49-F238E27FC236}">
                <a16:creationId xmlns:a16="http://schemas.microsoft.com/office/drawing/2014/main" id="{1D6C0EC4-B951-48DB-85AA-631FD1FB9370}"/>
              </a:ext>
            </a:extLst>
          </p:cNvPr>
          <p:cNvPicPr>
            <a:picLocks noChangeAspect="1"/>
          </p:cNvPicPr>
          <p:nvPr/>
        </p:nvPicPr>
        <p:blipFill>
          <a:blip r:embed="rId2"/>
          <a:stretch>
            <a:fillRect/>
          </a:stretch>
        </p:blipFill>
        <p:spPr>
          <a:xfrm>
            <a:off x="1378871" y="1147203"/>
            <a:ext cx="9438195" cy="5055477"/>
          </a:xfrm>
          <a:prstGeom prst="rect">
            <a:avLst/>
          </a:prstGeom>
        </p:spPr>
      </p:pic>
    </p:spTree>
    <p:extLst>
      <p:ext uri="{BB962C8B-B14F-4D97-AF65-F5344CB8AC3E}">
        <p14:creationId xmlns:p14="http://schemas.microsoft.com/office/powerpoint/2010/main" val="1641400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F9736D55-1251-40D6-B7A3-20ED26F3791D}"/>
              </a:ext>
            </a:extLst>
          </p:cNvPr>
          <p:cNvPicPr>
            <a:picLocks noGrp="1" noChangeAspect="1"/>
          </p:cNvPicPr>
          <p:nvPr>
            <p:ph type="pic" sz="quarter" idx="10"/>
          </p:nvPr>
        </p:nvPicPr>
        <p:blipFill>
          <a:blip r:embed="rId3"/>
          <a:srcRect t="7813" b="7813"/>
          <a:stretch>
            <a:fillRect/>
          </a:stretch>
        </p:blipFill>
        <p:spPr>
          <a:xfrm>
            <a:off x="0" y="0"/>
            <a:ext cx="12192000" cy="6858000"/>
          </a:xfrm>
        </p:spPr>
      </p:pic>
      <p:sp>
        <p:nvSpPr>
          <p:cNvPr id="22" name="Title 3">
            <a:extLst>
              <a:ext uri="{FF2B5EF4-FFF2-40B4-BE49-F238E27FC236}">
                <a16:creationId xmlns:a16="http://schemas.microsoft.com/office/drawing/2014/main" id="{ED5EF204-A7A0-4E39-AF49-ABCBD3BEB3CB}"/>
              </a:ext>
            </a:extLst>
          </p:cNvPr>
          <p:cNvSpPr txBox="1">
            <a:spLocks/>
          </p:cNvSpPr>
          <p:nvPr/>
        </p:nvSpPr>
        <p:spPr>
          <a:xfrm>
            <a:off x="802449" y="2751892"/>
            <a:ext cx="11182288" cy="677108"/>
          </a:xfrm>
          <a:prstGeom prst="rect">
            <a:avLst/>
          </a:prstGeom>
        </p:spPr>
        <p:txBody>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4400" dirty="0"/>
              <a:t>Architecture</a:t>
            </a:r>
          </a:p>
        </p:txBody>
      </p:sp>
    </p:spTree>
    <p:extLst>
      <p:ext uri="{BB962C8B-B14F-4D97-AF65-F5344CB8AC3E}">
        <p14:creationId xmlns:p14="http://schemas.microsoft.com/office/powerpoint/2010/main" val="2671081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08263AC0-2531-4413-8F3D-D7E14726A8FE}" vid="{0778CE89-2A99-4D60-9731-8546470E4E8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Words>
  <Application>Microsoft Office PowerPoint</Application>
  <PresentationFormat>Widescreen</PresentationFormat>
  <Paragraphs>83</Paragraphs>
  <Slides>24</Slides>
  <Notes>6</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Arial</vt:lpstr>
      <vt:lpstr>Arial Unicode MS</vt:lpstr>
      <vt:lpstr>Calibri</vt:lpstr>
      <vt:lpstr>Calibri Light</vt:lpstr>
      <vt:lpstr>Courier New</vt:lpstr>
      <vt:lpstr>Lucida Console</vt:lpstr>
      <vt:lpstr>Symbol</vt:lpstr>
      <vt:lpstr>Wingdings</vt:lpstr>
      <vt:lpstr>Office Theme</vt:lpstr>
      <vt:lpstr>SAP 2018 16x9 black and white</vt:lpstr>
      <vt:lpstr>dashup Final Presentation</vt:lpstr>
      <vt:lpstr>PowerPoint Presentation</vt:lpstr>
      <vt:lpstr>PowerPoint Presentation</vt:lpstr>
      <vt:lpstr>dashup – your productivity tool</vt:lpstr>
      <vt:lpstr>PowerPoint Presentation</vt:lpstr>
      <vt:lpstr>PowerPoint Presentation</vt:lpstr>
      <vt:lpstr>Marketplace</vt:lpstr>
      <vt:lpstr>Marketplace</vt:lpstr>
      <vt:lpstr>PowerPoint Presentation</vt:lpstr>
      <vt:lpstr>Architecture Architecture</vt:lpstr>
      <vt:lpstr>Architecture Configuration</vt:lpstr>
      <vt:lpstr>Architecture Automation</vt:lpstr>
      <vt:lpstr>Architecture Testing</vt:lpstr>
      <vt:lpstr>Architecture Creating own custom panels?</vt:lpstr>
      <vt:lpstr>Project Management</vt:lpstr>
      <vt:lpstr>Project Management</vt:lpstr>
      <vt:lpstr>Issues List</vt:lpstr>
      <vt:lpstr>Cumulative Flow</vt:lpstr>
      <vt:lpstr>Burndown Chart</vt:lpstr>
      <vt:lpstr>Thank You.</vt:lpstr>
      <vt:lpstr>PowerPoint Presentation</vt:lpstr>
      <vt:lpstr>Template 1</vt:lpstr>
      <vt:lpstr>Template 2</vt:lpstr>
      <vt:lpstr>Template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Network Zwischenpräsentation</dc:title>
  <dc:creator>Hausberger, Felix</dc:creator>
  <cp:lastModifiedBy>Hausberger, Felix</cp:lastModifiedBy>
  <cp:revision>171</cp:revision>
  <dcterms:created xsi:type="dcterms:W3CDTF">2018-07-05T19:16:30Z</dcterms:created>
  <dcterms:modified xsi:type="dcterms:W3CDTF">2019-06-10T15:21:10Z</dcterms:modified>
</cp:coreProperties>
</file>